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Canva Sans Bold" charset="1" panose="020B0803030501040103"/>
      <p:regular r:id="rId37"/>
    </p:embeddedFont>
    <p:embeddedFont>
      <p:font typeface="Anton" charset="1" panose="00000500000000000000"/>
      <p:regular r:id="rId38"/>
    </p:embeddedFont>
    <p:embeddedFont>
      <p:font typeface="Childos Arabic Semi-Bold" charset="1" panose="00000700000000000000"/>
      <p:regular r:id="rId39"/>
    </p:embeddedFont>
    <p:embeddedFont>
      <p:font typeface="Poppins" charset="1" panose="00000500000000000000"/>
      <p:regular r:id="rId40"/>
    </p:embeddedFont>
    <p:embeddedFont>
      <p:font typeface="Poppins Bold" charset="1" panose="00000800000000000000"/>
      <p:regular r:id="rId41"/>
    </p:embeddedFont>
    <p:embeddedFont>
      <p:font typeface="Poppins Medium" charset="1" panose="000006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3.png" Type="http://schemas.openxmlformats.org/officeDocument/2006/relationships/image"/><Relationship Id="rId7" Target="../media/image52.png" Type="http://schemas.openxmlformats.org/officeDocument/2006/relationships/image"/><Relationship Id="rId8" Target="../media/image51.png" Type="http://schemas.openxmlformats.org/officeDocument/2006/relationships/image"/><Relationship Id="rId9"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7.jpeg" Type="http://schemas.openxmlformats.org/officeDocument/2006/relationships/image"/><Relationship Id="rId7" Target="../media/VAGM40Wc2Uo.mp4" Type="http://schemas.openxmlformats.org/officeDocument/2006/relationships/video"/><Relationship Id="rId8" Target="../media/VAGM40Wc2Uo.mp4" Type="http://schemas.microsoft.com/office/2007/relationships/media"/></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886478" y="8290113"/>
            <a:ext cx="5269795" cy="536561"/>
          </a:xfrm>
          <a:custGeom>
            <a:avLst/>
            <a:gdLst/>
            <a:ahLst/>
            <a:cxnLst/>
            <a:rect r="r" b="b" t="t" l="l"/>
            <a:pathLst>
              <a:path h="536561" w="5269795">
                <a:moveTo>
                  <a:pt x="0" y="0"/>
                </a:moveTo>
                <a:lnTo>
                  <a:pt x="5269795" y="0"/>
                </a:lnTo>
                <a:lnTo>
                  <a:pt x="5269795" y="536561"/>
                </a:lnTo>
                <a:lnTo>
                  <a:pt x="0" y="5365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782027" y="1732953"/>
            <a:ext cx="2360027" cy="447256"/>
          </a:xfrm>
          <a:prstGeom prst="rect">
            <a:avLst/>
          </a:prstGeom>
        </p:spPr>
        <p:txBody>
          <a:bodyPr anchor="t" rtlCol="false" tIns="0" lIns="0" bIns="0" rIns="0">
            <a:spAutoFit/>
          </a:bodyPr>
          <a:lstStyle/>
          <a:p>
            <a:pPr algn="l">
              <a:lnSpc>
                <a:spcPts val="3698"/>
              </a:lnSpc>
              <a:spcBef>
                <a:spcPct val="0"/>
              </a:spcBef>
            </a:pPr>
            <a:r>
              <a:rPr lang="en-US" sz="2641">
                <a:solidFill>
                  <a:srgbClr val="3428BA"/>
                </a:solidFill>
                <a:latin typeface="Canva Sans Bold"/>
                <a:ea typeface="Canva Sans Bold"/>
                <a:cs typeface="Canva Sans Bold"/>
                <a:sym typeface="Canva Sans Bold"/>
              </a:rPr>
              <a:t>CA2</a:t>
            </a:r>
          </a:p>
        </p:txBody>
      </p:sp>
      <p:sp>
        <p:nvSpPr>
          <p:cNvPr name="TextBox 23" id="23"/>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DEEP</a:t>
            </a:r>
          </a:p>
        </p:txBody>
      </p:sp>
      <p:sp>
        <p:nvSpPr>
          <p:cNvPr name="TextBox 24" id="24"/>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LEARNING</a:t>
            </a:r>
          </a:p>
        </p:txBody>
      </p:sp>
      <p:sp>
        <p:nvSpPr>
          <p:cNvPr name="TextBox 25" id="25"/>
          <p:cNvSpPr txBox="true"/>
          <p:nvPr/>
        </p:nvSpPr>
        <p:spPr>
          <a:xfrm rot="0">
            <a:off x="3100528" y="8375133"/>
            <a:ext cx="2685020" cy="337945"/>
          </a:xfrm>
          <a:prstGeom prst="rect">
            <a:avLst/>
          </a:prstGeom>
        </p:spPr>
        <p:txBody>
          <a:bodyPr anchor="t" rtlCol="false" tIns="0" lIns="0" bIns="0" rIns="0">
            <a:spAutoFit/>
          </a:bodyPr>
          <a:lstStyle/>
          <a:p>
            <a:pPr algn="ctr">
              <a:lnSpc>
                <a:spcPts val="2898"/>
              </a:lnSpc>
              <a:spcBef>
                <a:spcPct val="0"/>
              </a:spcBef>
            </a:pPr>
            <a:r>
              <a:rPr lang="en-US" sz="2070">
                <a:solidFill>
                  <a:srgbClr val="FFFFFF"/>
                </a:solidFill>
                <a:latin typeface="Canva Sans Bold"/>
                <a:ea typeface="Canva Sans Bold"/>
                <a:cs typeface="Canva Sans Bold"/>
                <a:sym typeface="Canva Sans Bold"/>
              </a:rPr>
              <a:t>By PinPin x Shane</a:t>
            </a:r>
          </a:p>
        </p:txBody>
      </p:sp>
      <p:sp>
        <p:nvSpPr>
          <p:cNvPr name="Freeform 26" id="26"/>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92558" y="15954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03929" y="2701885"/>
            <a:ext cx="4059701" cy="2884524"/>
          </a:xfrm>
          <a:custGeom>
            <a:avLst/>
            <a:gdLst/>
            <a:ahLst/>
            <a:cxnLst/>
            <a:rect r="r" b="b" t="t" l="l"/>
            <a:pathLst>
              <a:path h="2884524" w="4059701">
                <a:moveTo>
                  <a:pt x="0" y="0"/>
                </a:moveTo>
                <a:lnTo>
                  <a:pt x="4059701" y="0"/>
                </a:lnTo>
                <a:lnTo>
                  <a:pt x="4059701" y="2884524"/>
                </a:lnTo>
                <a:lnTo>
                  <a:pt x="0" y="2884524"/>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14670441" y="2701885"/>
            <a:ext cx="3071937" cy="2884524"/>
          </a:xfrm>
          <a:custGeom>
            <a:avLst/>
            <a:gdLst/>
            <a:ahLst/>
            <a:cxnLst/>
            <a:rect r="r" b="b" t="t" l="l"/>
            <a:pathLst>
              <a:path h="2884524" w="3071937">
                <a:moveTo>
                  <a:pt x="0" y="0"/>
                </a:moveTo>
                <a:lnTo>
                  <a:pt x="3071937" y="0"/>
                </a:lnTo>
                <a:lnTo>
                  <a:pt x="3071937" y="2884524"/>
                </a:lnTo>
                <a:lnTo>
                  <a:pt x="0" y="2884524"/>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0" id="10"/>
          <p:cNvSpPr/>
          <p:nvPr/>
        </p:nvSpPr>
        <p:spPr>
          <a:xfrm flipH="false" flipV="false" rot="0">
            <a:off x="10403929" y="5893754"/>
            <a:ext cx="7338449" cy="3647098"/>
          </a:xfrm>
          <a:custGeom>
            <a:avLst/>
            <a:gdLst/>
            <a:ahLst/>
            <a:cxnLst/>
            <a:rect r="r" b="b" t="t" l="l"/>
            <a:pathLst>
              <a:path h="3647098" w="7338449">
                <a:moveTo>
                  <a:pt x="0" y="0"/>
                </a:moveTo>
                <a:lnTo>
                  <a:pt x="7338449" y="0"/>
                </a:lnTo>
                <a:lnTo>
                  <a:pt x="7338449" y="3647099"/>
                </a:lnTo>
                <a:lnTo>
                  <a:pt x="0" y="3647099"/>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1" id="11"/>
          <p:cNvSpPr txBox="true"/>
          <p:nvPr/>
        </p:nvSpPr>
        <p:spPr>
          <a:xfrm rot="0">
            <a:off x="3362736" y="229236"/>
            <a:ext cx="11562527"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(BASELINE)</a:t>
            </a:r>
          </a:p>
        </p:txBody>
      </p:sp>
      <p:sp>
        <p:nvSpPr>
          <p:cNvPr name="TextBox 12" id="12"/>
          <p:cNvSpPr txBox="true"/>
          <p:nvPr/>
        </p:nvSpPr>
        <p:spPr>
          <a:xfrm rot="0">
            <a:off x="1236443" y="3517192"/>
            <a:ext cx="7907557"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D &amp; G are diverging (Discriminator too strong)</a:t>
            </a:r>
          </a:p>
          <a:p>
            <a:pPr algn="l" marL="518160" indent="-259080" lvl="1">
              <a:lnSpc>
                <a:spcPts val="3359"/>
              </a:lnSpc>
              <a:buFont typeface="Arial"/>
              <a:buChar char="•"/>
            </a:pPr>
            <a:r>
              <a:rPr lang="en-US" sz="2400">
                <a:solidFill>
                  <a:srgbClr val="FFFFFF"/>
                </a:solidFill>
                <a:latin typeface="Poppins"/>
                <a:ea typeface="Poppins"/>
                <a:cs typeface="Poppins"/>
                <a:sym typeface="Poppins"/>
              </a:rPr>
              <a:t>KL Divergence slowing decreasing</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FID fluctuating</a:t>
            </a:r>
          </a:p>
        </p:txBody>
      </p:sp>
      <p:sp>
        <p:nvSpPr>
          <p:cNvPr name="TextBox 13" id="13"/>
          <p:cNvSpPr txBox="true"/>
          <p:nvPr/>
        </p:nvSpPr>
        <p:spPr>
          <a:xfrm rot="0">
            <a:off x="1236443" y="6117796"/>
            <a:ext cx="7907557" cy="22529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Model Architecture</a:t>
            </a:r>
          </a:p>
          <a:p>
            <a:pPr algn="l" marL="518160" indent="-259080" lvl="1">
              <a:lnSpc>
                <a:spcPts val="3359"/>
              </a:lnSpc>
              <a:buFont typeface="Arial"/>
              <a:buChar char="•"/>
            </a:pPr>
            <a:r>
              <a:rPr lang="en-US" sz="2400">
                <a:solidFill>
                  <a:srgbClr val="FFFFFF"/>
                </a:solidFill>
                <a:latin typeface="Poppins"/>
                <a:ea typeface="Poppins"/>
                <a:cs typeface="Poppins"/>
                <a:sym typeface="Poppins"/>
              </a:rPr>
              <a:t>Discriminator</a:t>
            </a:r>
          </a:p>
          <a:p>
            <a:pPr algn="l" marL="1036320" indent="-345440" lvl="2">
              <a:lnSpc>
                <a:spcPts val="3359"/>
              </a:lnSpc>
              <a:buFont typeface="Arial"/>
              <a:buChar char="⚬"/>
            </a:pPr>
            <a:r>
              <a:rPr lang="en-US" sz="2400">
                <a:solidFill>
                  <a:srgbClr val="FFFFFF"/>
                </a:solidFill>
                <a:latin typeface="Poppins"/>
                <a:ea typeface="Poppins"/>
                <a:cs typeface="Poppins"/>
                <a:sym typeface="Poppins"/>
              </a:rPr>
              <a:t>2 Conv Layer</a:t>
            </a:r>
          </a:p>
          <a:p>
            <a:pPr algn="l" marL="518160" indent="-259080" lvl="1">
              <a:lnSpc>
                <a:spcPts val="3359"/>
              </a:lnSpc>
              <a:buFont typeface="Arial"/>
              <a:buChar char="•"/>
            </a:pPr>
            <a:r>
              <a:rPr lang="en-US" sz="2400">
                <a:solidFill>
                  <a:srgbClr val="FFFFFF"/>
                </a:solidFill>
                <a:latin typeface="Poppins"/>
                <a:ea typeface="Poppins"/>
                <a:cs typeface="Poppins"/>
                <a:sym typeface="Poppins"/>
              </a:rPr>
              <a:t>Generator</a:t>
            </a:r>
          </a:p>
          <a:p>
            <a:pPr algn="l" marL="1036320" indent="-345440" lvl="2">
              <a:lnSpc>
                <a:spcPts val="3359"/>
              </a:lnSpc>
              <a:spcBef>
                <a:spcPct val="0"/>
              </a:spcBef>
              <a:buFont typeface="Arial"/>
              <a:buChar char="⚬"/>
            </a:pPr>
            <a:r>
              <a:rPr lang="en-US" sz="2400">
                <a:solidFill>
                  <a:srgbClr val="FFFFFF"/>
                </a:solidFill>
                <a:latin typeface="Poppins"/>
                <a:ea typeface="Poppins"/>
                <a:cs typeface="Poppins"/>
                <a:sym typeface="Poppins"/>
              </a:rPr>
              <a:t>3 Conv Layers</a:t>
            </a:r>
          </a:p>
        </p:txBody>
      </p:sp>
      <p:grpSp>
        <p:nvGrpSpPr>
          <p:cNvPr name="Group 14" id="14"/>
          <p:cNvGrpSpPr/>
          <p:nvPr/>
        </p:nvGrpSpPr>
        <p:grpSpPr>
          <a:xfrm rot="0">
            <a:off x="945139" y="354987"/>
            <a:ext cx="989158" cy="9891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75713" y="151506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913473" y="2782573"/>
            <a:ext cx="4738752" cy="3467380"/>
          </a:xfrm>
          <a:custGeom>
            <a:avLst/>
            <a:gdLst/>
            <a:ahLst/>
            <a:cxnLst/>
            <a:rect r="r" b="b" t="t" l="l"/>
            <a:pathLst>
              <a:path h="3467380" w="4738752">
                <a:moveTo>
                  <a:pt x="0" y="0"/>
                </a:moveTo>
                <a:lnTo>
                  <a:pt x="4738753" y="0"/>
                </a:lnTo>
                <a:lnTo>
                  <a:pt x="4738753" y="3467380"/>
                </a:lnTo>
                <a:lnTo>
                  <a:pt x="0" y="3467380"/>
                </a:lnTo>
                <a:lnTo>
                  <a:pt x="0" y="0"/>
                </a:lnTo>
                <a:close/>
              </a:path>
            </a:pathLst>
          </a:custGeom>
          <a:blipFill>
            <a:blip r:embed="rId6"/>
            <a:stretch>
              <a:fillRect l="0" t="0" r="0" b="0"/>
            </a:stretch>
          </a:blipFill>
        </p:spPr>
      </p:sp>
      <p:sp>
        <p:nvSpPr>
          <p:cNvPr name="Freeform 9" id="9"/>
          <p:cNvSpPr/>
          <p:nvPr/>
        </p:nvSpPr>
        <p:spPr>
          <a:xfrm flipH="false" flipV="false" rot="0">
            <a:off x="12913473" y="6249953"/>
            <a:ext cx="4738752" cy="3366101"/>
          </a:xfrm>
          <a:custGeom>
            <a:avLst/>
            <a:gdLst/>
            <a:ahLst/>
            <a:cxnLst/>
            <a:rect r="r" b="b" t="t" l="l"/>
            <a:pathLst>
              <a:path h="3366101" w="4738752">
                <a:moveTo>
                  <a:pt x="0" y="0"/>
                </a:moveTo>
                <a:lnTo>
                  <a:pt x="4738753" y="0"/>
                </a:lnTo>
                <a:lnTo>
                  <a:pt x="4738753" y="3366101"/>
                </a:lnTo>
                <a:lnTo>
                  <a:pt x="0" y="3366101"/>
                </a:lnTo>
                <a:lnTo>
                  <a:pt x="0" y="0"/>
                </a:lnTo>
                <a:close/>
              </a:path>
            </a:pathLst>
          </a:custGeom>
          <a:blipFill>
            <a:blip r:embed="rId7"/>
            <a:stretch>
              <a:fillRect l="0" t="0" r="0" b="0"/>
            </a:stretch>
          </a:blipFill>
        </p:spPr>
      </p:sp>
      <p:sp>
        <p:nvSpPr>
          <p:cNvPr name="Freeform 10" id="10"/>
          <p:cNvSpPr/>
          <p:nvPr/>
        </p:nvSpPr>
        <p:spPr>
          <a:xfrm flipH="false" flipV="false" rot="0">
            <a:off x="6795814" y="5554159"/>
            <a:ext cx="5913904" cy="936368"/>
          </a:xfrm>
          <a:custGeom>
            <a:avLst/>
            <a:gdLst/>
            <a:ahLst/>
            <a:cxnLst/>
            <a:rect r="r" b="b" t="t" l="l"/>
            <a:pathLst>
              <a:path h="936368" w="5913904">
                <a:moveTo>
                  <a:pt x="0" y="0"/>
                </a:moveTo>
                <a:lnTo>
                  <a:pt x="5913904" y="0"/>
                </a:lnTo>
                <a:lnTo>
                  <a:pt x="5913904" y="936368"/>
                </a:lnTo>
                <a:lnTo>
                  <a:pt x="0" y="936368"/>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1" id="11"/>
          <p:cNvSpPr/>
          <p:nvPr/>
        </p:nvSpPr>
        <p:spPr>
          <a:xfrm flipH="false" flipV="false" rot="0">
            <a:off x="6795814" y="6600254"/>
            <a:ext cx="5913904" cy="2940599"/>
          </a:xfrm>
          <a:custGeom>
            <a:avLst/>
            <a:gdLst/>
            <a:ahLst/>
            <a:cxnLst/>
            <a:rect r="r" b="b" t="t" l="l"/>
            <a:pathLst>
              <a:path h="2940599" w="5913904">
                <a:moveTo>
                  <a:pt x="0" y="0"/>
                </a:moveTo>
                <a:lnTo>
                  <a:pt x="5913904" y="0"/>
                </a:lnTo>
                <a:lnTo>
                  <a:pt x="5913904" y="2940599"/>
                </a:lnTo>
                <a:lnTo>
                  <a:pt x="0" y="2940599"/>
                </a:lnTo>
                <a:lnTo>
                  <a:pt x="0" y="0"/>
                </a:lnTo>
                <a:close/>
              </a:path>
            </a:pathLst>
          </a:custGeom>
          <a:blipFill>
            <a:blip r:embed="rId9"/>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2" id="12"/>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(CGAN)</a:t>
            </a:r>
          </a:p>
        </p:txBody>
      </p:sp>
      <p:sp>
        <p:nvSpPr>
          <p:cNvPr name="TextBox 13" id="13"/>
          <p:cNvSpPr txBox="true"/>
          <p:nvPr/>
        </p:nvSpPr>
        <p:spPr>
          <a:xfrm rot="0">
            <a:off x="1236443" y="3517192"/>
            <a:ext cx="8516323"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Both losses stabilize after initial fluctuations</a:t>
            </a:r>
          </a:p>
          <a:p>
            <a:pPr algn="l" marL="518160" indent="-259080" lvl="1">
              <a:lnSpc>
                <a:spcPts val="3359"/>
              </a:lnSpc>
              <a:buFont typeface="Arial"/>
              <a:buChar char="•"/>
            </a:pPr>
            <a:r>
              <a:rPr lang="en-US" sz="2400">
                <a:solidFill>
                  <a:srgbClr val="FFFFFF"/>
                </a:solidFill>
                <a:latin typeface="Poppins"/>
                <a:ea typeface="Poppins"/>
                <a:cs typeface="Poppins"/>
                <a:sym typeface="Poppins"/>
              </a:rPr>
              <a:t>KL Divergence dropped but slowly rises (Overfitted)</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FID score fluctuating</a:t>
            </a:r>
          </a:p>
        </p:txBody>
      </p:sp>
      <p:sp>
        <p:nvSpPr>
          <p:cNvPr name="TextBox 14" id="14"/>
          <p:cNvSpPr txBox="true"/>
          <p:nvPr/>
        </p:nvSpPr>
        <p:spPr>
          <a:xfrm rot="0">
            <a:off x="1236443" y="6117796"/>
            <a:ext cx="5262905" cy="22529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Model Architecture</a:t>
            </a:r>
          </a:p>
          <a:p>
            <a:pPr algn="l" marL="518160" indent="-259080" lvl="1">
              <a:lnSpc>
                <a:spcPts val="3359"/>
              </a:lnSpc>
              <a:buFont typeface="Arial"/>
              <a:buChar char="•"/>
            </a:pPr>
            <a:r>
              <a:rPr lang="en-US" sz="2400">
                <a:solidFill>
                  <a:srgbClr val="FFFFFF"/>
                </a:solidFill>
                <a:latin typeface="Poppins"/>
                <a:ea typeface="Poppins"/>
                <a:cs typeface="Poppins"/>
                <a:sym typeface="Poppins"/>
              </a:rPr>
              <a:t>Both D &amp; G take in the (Labels &amp; Images) as Inputs.</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Same Architecture as Improved DCGAN</a:t>
            </a:r>
          </a:p>
        </p:txBody>
      </p:sp>
      <p:grpSp>
        <p:nvGrpSpPr>
          <p:cNvPr name="Group 15" id="15"/>
          <p:cNvGrpSpPr/>
          <p:nvPr/>
        </p:nvGrpSpPr>
        <p:grpSpPr>
          <a:xfrm rot="0">
            <a:off x="945139" y="354987"/>
            <a:ext cx="989158" cy="98915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92558" y="15954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91428" y="2961245"/>
            <a:ext cx="5114045" cy="6579608"/>
          </a:xfrm>
          <a:custGeom>
            <a:avLst/>
            <a:gdLst/>
            <a:ahLst/>
            <a:cxnLst/>
            <a:rect r="r" b="b" t="t" l="l"/>
            <a:pathLst>
              <a:path h="6579608" w="5114045">
                <a:moveTo>
                  <a:pt x="0" y="0"/>
                </a:moveTo>
                <a:lnTo>
                  <a:pt x="5114045" y="0"/>
                </a:lnTo>
                <a:lnTo>
                  <a:pt x="5114045" y="6579608"/>
                </a:lnTo>
                <a:lnTo>
                  <a:pt x="0" y="6579608"/>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9418445" y="2965780"/>
            <a:ext cx="3218803" cy="3022431"/>
          </a:xfrm>
          <a:custGeom>
            <a:avLst/>
            <a:gdLst/>
            <a:ahLst/>
            <a:cxnLst/>
            <a:rect r="r" b="b" t="t" l="l"/>
            <a:pathLst>
              <a:path h="3022431" w="3218803">
                <a:moveTo>
                  <a:pt x="0" y="0"/>
                </a:moveTo>
                <a:lnTo>
                  <a:pt x="3218803" y="0"/>
                </a:lnTo>
                <a:lnTo>
                  <a:pt x="3218803" y="3022430"/>
                </a:lnTo>
                <a:lnTo>
                  <a:pt x="0" y="3022430"/>
                </a:lnTo>
                <a:lnTo>
                  <a:pt x="0" y="0"/>
                </a:lnTo>
                <a:close/>
              </a:path>
            </a:pathLst>
          </a:custGeom>
          <a:blipFill>
            <a:blip r:embed="rId7"/>
            <a:stretch>
              <a:fillRect l="0" t="0" r="0" b="0"/>
            </a:stretch>
          </a:blipFill>
          <a:ln w="38100" cap="rnd">
            <a:gradFill>
              <a:gsLst>
                <a:gs pos="0">
                  <a:srgbClr val="3428BA">
                    <a:alpha val="100000"/>
                  </a:srgbClr>
                </a:gs>
                <a:gs pos="100000">
                  <a:srgbClr val="5FA2DB">
                    <a:alpha val="100000"/>
                  </a:srgbClr>
                </a:gs>
              </a:gsLst>
              <a:lin ang="0"/>
            </a:gradFill>
            <a:prstDash val="lgDash"/>
            <a:round/>
          </a:ln>
        </p:spPr>
      </p:sp>
      <p:sp>
        <p:nvSpPr>
          <p:cNvPr name="Freeform 10" id="10"/>
          <p:cNvSpPr/>
          <p:nvPr/>
        </p:nvSpPr>
        <p:spPr>
          <a:xfrm flipH="false" flipV="false" rot="0">
            <a:off x="5922092" y="6203521"/>
            <a:ext cx="6715156" cy="3337331"/>
          </a:xfrm>
          <a:custGeom>
            <a:avLst/>
            <a:gdLst/>
            <a:ahLst/>
            <a:cxnLst/>
            <a:rect r="r" b="b" t="t" l="l"/>
            <a:pathLst>
              <a:path h="3337331" w="6715156">
                <a:moveTo>
                  <a:pt x="0" y="0"/>
                </a:moveTo>
                <a:lnTo>
                  <a:pt x="6715156" y="0"/>
                </a:lnTo>
                <a:lnTo>
                  <a:pt x="6715156" y="3337332"/>
                </a:lnTo>
                <a:lnTo>
                  <a:pt x="0" y="3337332"/>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1" id="11"/>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(IMPPROVED)</a:t>
            </a:r>
          </a:p>
        </p:txBody>
      </p:sp>
      <p:sp>
        <p:nvSpPr>
          <p:cNvPr name="TextBox 12" id="12"/>
          <p:cNvSpPr txBox="true"/>
          <p:nvPr/>
        </p:nvSpPr>
        <p:spPr>
          <a:xfrm rot="0">
            <a:off x="1236443" y="3517192"/>
            <a:ext cx="7907557" cy="22529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D &amp; G are diverging (Discriminator too strong)</a:t>
            </a:r>
          </a:p>
          <a:p>
            <a:pPr algn="l" marL="518160" indent="-259080" lvl="1">
              <a:lnSpc>
                <a:spcPts val="3359"/>
              </a:lnSpc>
              <a:buFont typeface="Arial"/>
              <a:buChar char="•"/>
            </a:pPr>
            <a:r>
              <a:rPr lang="en-US" sz="2400">
                <a:solidFill>
                  <a:srgbClr val="FFFFFF"/>
                </a:solidFill>
                <a:latin typeface="Poppins"/>
                <a:ea typeface="Poppins"/>
                <a:cs typeface="Poppins"/>
                <a:sym typeface="Poppins"/>
              </a:rPr>
              <a:t>FID fluctuating</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KL Divergence shows </a:t>
            </a:r>
            <a:r>
              <a:rPr lang="en-US" sz="2400">
                <a:solidFill>
                  <a:srgbClr val="FFFFFF"/>
                </a:solidFill>
                <a:latin typeface="Poppins Bold"/>
                <a:ea typeface="Poppins Bold"/>
                <a:cs typeface="Poppins Bold"/>
                <a:sym typeface="Poppins Bold"/>
              </a:rPr>
              <a:t>overfitting </a:t>
            </a:r>
            <a:r>
              <a:rPr lang="en-US" sz="2400">
                <a:solidFill>
                  <a:srgbClr val="FFFFFF"/>
                </a:solidFill>
                <a:latin typeface="Poppins"/>
                <a:ea typeface="Poppins"/>
                <a:cs typeface="Poppins"/>
                <a:sym typeface="Poppins"/>
              </a:rPr>
              <a:t>(Big Drop then Rise)</a:t>
            </a:r>
          </a:p>
        </p:txBody>
      </p:sp>
      <p:sp>
        <p:nvSpPr>
          <p:cNvPr name="TextBox 13" id="13"/>
          <p:cNvSpPr txBox="true"/>
          <p:nvPr/>
        </p:nvSpPr>
        <p:spPr>
          <a:xfrm rot="0">
            <a:off x="1236443" y="6117796"/>
            <a:ext cx="4685650" cy="30911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Model Architecture</a:t>
            </a:r>
          </a:p>
          <a:p>
            <a:pPr algn="l" marL="518160" indent="-259080" lvl="1">
              <a:lnSpc>
                <a:spcPts val="3359"/>
              </a:lnSpc>
              <a:buFont typeface="Arial"/>
              <a:buChar char="•"/>
            </a:pPr>
            <a:r>
              <a:rPr lang="en-US" sz="2400">
                <a:solidFill>
                  <a:srgbClr val="FFFFFF"/>
                </a:solidFill>
                <a:latin typeface="Poppins"/>
                <a:ea typeface="Poppins"/>
                <a:cs typeface="Poppins"/>
                <a:sym typeface="Poppins"/>
              </a:rPr>
              <a:t>Discriminator</a:t>
            </a:r>
          </a:p>
          <a:p>
            <a:pPr algn="l" marL="1036320" indent="-345440" lvl="2">
              <a:lnSpc>
                <a:spcPts val="3359"/>
              </a:lnSpc>
              <a:buFont typeface="Arial"/>
              <a:buChar char="⚬"/>
            </a:pPr>
            <a:r>
              <a:rPr lang="en-US" sz="2400">
                <a:solidFill>
                  <a:srgbClr val="FFFFFF"/>
                </a:solidFill>
                <a:latin typeface="Poppins"/>
                <a:ea typeface="Poppins"/>
                <a:cs typeface="Poppins"/>
                <a:sym typeface="Poppins"/>
              </a:rPr>
              <a:t>6 Conv Layer</a:t>
            </a:r>
          </a:p>
          <a:p>
            <a:pPr algn="l" marL="518160" indent="-259080" lvl="1">
              <a:lnSpc>
                <a:spcPts val="3359"/>
              </a:lnSpc>
              <a:buFont typeface="Arial"/>
              <a:buChar char="•"/>
            </a:pPr>
            <a:r>
              <a:rPr lang="en-US" sz="2400">
                <a:solidFill>
                  <a:srgbClr val="FFFFFF"/>
                </a:solidFill>
                <a:latin typeface="Poppins"/>
                <a:ea typeface="Poppins"/>
                <a:cs typeface="Poppins"/>
                <a:sym typeface="Poppins"/>
              </a:rPr>
              <a:t>Generator</a:t>
            </a:r>
          </a:p>
          <a:p>
            <a:pPr algn="l" marL="1036320" indent="-345440" lvl="2">
              <a:lnSpc>
                <a:spcPts val="3359"/>
              </a:lnSpc>
              <a:buFont typeface="Arial"/>
              <a:buChar char="⚬"/>
            </a:pPr>
            <a:r>
              <a:rPr lang="en-US" sz="2400">
                <a:solidFill>
                  <a:srgbClr val="FFFFFF"/>
                </a:solidFill>
                <a:latin typeface="Poppins"/>
                <a:ea typeface="Poppins"/>
                <a:cs typeface="Poppins"/>
                <a:sym typeface="Poppins"/>
              </a:rPr>
              <a:t>7 Conv Layers</a:t>
            </a:r>
          </a:p>
          <a:p>
            <a:pPr algn="l">
              <a:lnSpc>
                <a:spcPts val="3359"/>
              </a:lnSpc>
            </a:pPr>
          </a:p>
          <a:p>
            <a:pPr algn="l">
              <a:lnSpc>
                <a:spcPts val="3359"/>
              </a:lnSpc>
              <a:spcBef>
                <a:spcPct val="0"/>
              </a:spcBef>
            </a:pPr>
            <a:r>
              <a:rPr lang="en-US" sz="2400">
                <a:solidFill>
                  <a:srgbClr val="FFFFFF"/>
                </a:solidFill>
                <a:latin typeface="Poppins"/>
                <a:ea typeface="Poppins"/>
                <a:cs typeface="Poppins"/>
                <a:sym typeface="Poppins"/>
              </a:rPr>
              <a:t>Added Global average pooling</a:t>
            </a:r>
          </a:p>
        </p:txBody>
      </p:sp>
      <p:grpSp>
        <p:nvGrpSpPr>
          <p:cNvPr name="Group 14" id="14"/>
          <p:cNvGrpSpPr/>
          <p:nvPr/>
        </p:nvGrpSpPr>
        <p:grpSpPr>
          <a:xfrm rot="0">
            <a:off x="945139" y="354987"/>
            <a:ext cx="989158" cy="9891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75713" y="151506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567830" y="5765802"/>
            <a:ext cx="5042696" cy="3775050"/>
          </a:xfrm>
          <a:custGeom>
            <a:avLst/>
            <a:gdLst/>
            <a:ahLst/>
            <a:cxnLst/>
            <a:rect r="r" b="b" t="t" l="l"/>
            <a:pathLst>
              <a:path h="3775050" w="5042696">
                <a:moveTo>
                  <a:pt x="0" y="0"/>
                </a:moveTo>
                <a:lnTo>
                  <a:pt x="5042696" y="0"/>
                </a:lnTo>
                <a:lnTo>
                  <a:pt x="5042696" y="3775051"/>
                </a:lnTo>
                <a:lnTo>
                  <a:pt x="0" y="3775051"/>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7567830" y="4910079"/>
            <a:ext cx="5042696" cy="798427"/>
          </a:xfrm>
          <a:custGeom>
            <a:avLst/>
            <a:gdLst/>
            <a:ahLst/>
            <a:cxnLst/>
            <a:rect r="r" b="b" t="t" l="l"/>
            <a:pathLst>
              <a:path h="798427" w="5042696">
                <a:moveTo>
                  <a:pt x="0" y="0"/>
                </a:moveTo>
                <a:lnTo>
                  <a:pt x="5042696" y="0"/>
                </a:lnTo>
                <a:lnTo>
                  <a:pt x="5042696" y="798427"/>
                </a:lnTo>
                <a:lnTo>
                  <a:pt x="0" y="798427"/>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0" id="10"/>
          <p:cNvSpPr/>
          <p:nvPr/>
        </p:nvSpPr>
        <p:spPr>
          <a:xfrm flipH="false" flipV="false" rot="0">
            <a:off x="12752651" y="2764841"/>
            <a:ext cx="5129980" cy="3357805"/>
          </a:xfrm>
          <a:custGeom>
            <a:avLst/>
            <a:gdLst/>
            <a:ahLst/>
            <a:cxnLst/>
            <a:rect r="r" b="b" t="t" l="l"/>
            <a:pathLst>
              <a:path h="3357805" w="5129980">
                <a:moveTo>
                  <a:pt x="0" y="0"/>
                </a:moveTo>
                <a:lnTo>
                  <a:pt x="5129979" y="0"/>
                </a:lnTo>
                <a:lnTo>
                  <a:pt x="5129979" y="3357805"/>
                </a:lnTo>
                <a:lnTo>
                  <a:pt x="0" y="3357805"/>
                </a:lnTo>
                <a:lnTo>
                  <a:pt x="0" y="0"/>
                </a:lnTo>
                <a:close/>
              </a:path>
            </a:pathLst>
          </a:custGeom>
          <a:blipFill>
            <a:blip r:embed="rId8"/>
            <a:stretch>
              <a:fillRect l="0" t="0" r="0" b="0"/>
            </a:stretch>
          </a:blipFill>
          <a:ln cap="sq">
            <a:noFill/>
            <a:prstDash val="lgDash"/>
            <a:miter/>
          </a:ln>
        </p:spPr>
      </p:sp>
      <p:sp>
        <p:nvSpPr>
          <p:cNvPr name="Freeform 11" id="11"/>
          <p:cNvSpPr/>
          <p:nvPr/>
        </p:nvSpPr>
        <p:spPr>
          <a:xfrm flipH="false" flipV="false" rot="0">
            <a:off x="12752651" y="6141103"/>
            <a:ext cx="5129980" cy="3399750"/>
          </a:xfrm>
          <a:custGeom>
            <a:avLst/>
            <a:gdLst/>
            <a:ahLst/>
            <a:cxnLst/>
            <a:rect r="r" b="b" t="t" l="l"/>
            <a:pathLst>
              <a:path h="3399750" w="5129980">
                <a:moveTo>
                  <a:pt x="0" y="0"/>
                </a:moveTo>
                <a:lnTo>
                  <a:pt x="5129979" y="0"/>
                </a:lnTo>
                <a:lnTo>
                  <a:pt x="5129979" y="3399750"/>
                </a:lnTo>
                <a:lnTo>
                  <a:pt x="0" y="3399750"/>
                </a:lnTo>
                <a:lnTo>
                  <a:pt x="0" y="0"/>
                </a:lnTo>
                <a:close/>
              </a:path>
            </a:pathLst>
          </a:custGeom>
          <a:blipFill>
            <a:blip r:embed="rId9"/>
            <a:stretch>
              <a:fillRect l="0" t="0" r="0" b="0"/>
            </a:stretch>
          </a:blipFill>
        </p:spPr>
      </p:sp>
      <p:sp>
        <p:nvSpPr>
          <p:cNvPr name="Freeform 12" id="12"/>
          <p:cNvSpPr/>
          <p:nvPr/>
        </p:nvSpPr>
        <p:spPr>
          <a:xfrm flipH="false" flipV="false" rot="0">
            <a:off x="10018715" y="2764841"/>
            <a:ext cx="2591811" cy="2088088"/>
          </a:xfrm>
          <a:custGeom>
            <a:avLst/>
            <a:gdLst/>
            <a:ahLst/>
            <a:cxnLst/>
            <a:rect r="r" b="b" t="t" l="l"/>
            <a:pathLst>
              <a:path h="2088088" w="2591811">
                <a:moveTo>
                  <a:pt x="0" y="0"/>
                </a:moveTo>
                <a:lnTo>
                  <a:pt x="2591811" y="0"/>
                </a:lnTo>
                <a:lnTo>
                  <a:pt x="2591811" y="2088088"/>
                </a:lnTo>
                <a:lnTo>
                  <a:pt x="0" y="2088088"/>
                </a:lnTo>
                <a:lnTo>
                  <a:pt x="0" y="0"/>
                </a:lnTo>
                <a:close/>
              </a:path>
            </a:pathLst>
          </a:custGeom>
          <a:blipFill>
            <a:blip r:embed="rId10"/>
            <a:stretch>
              <a:fillRect l="0" t="0" r="-114116" b="0"/>
            </a:stretch>
          </a:blipFill>
          <a:ln w="38100" cap="sq">
            <a:gradFill>
              <a:gsLst>
                <a:gs pos="0">
                  <a:srgbClr val="3428BA">
                    <a:alpha val="100000"/>
                  </a:srgbClr>
                </a:gs>
                <a:gs pos="100000">
                  <a:srgbClr val="5FA2DB">
                    <a:alpha val="100000"/>
                  </a:srgbClr>
                </a:gs>
              </a:gsLst>
              <a:lin ang="0"/>
            </a:gradFill>
            <a:prstDash val="lgDash"/>
            <a:miter/>
          </a:ln>
        </p:spPr>
      </p:sp>
      <p:sp>
        <p:nvSpPr>
          <p:cNvPr name="TextBox 13" id="13"/>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(TRIPLE-GAN)</a:t>
            </a:r>
          </a:p>
        </p:txBody>
      </p:sp>
      <p:sp>
        <p:nvSpPr>
          <p:cNvPr name="TextBox 14" id="14"/>
          <p:cNvSpPr txBox="true"/>
          <p:nvPr/>
        </p:nvSpPr>
        <p:spPr>
          <a:xfrm rot="0">
            <a:off x="1236443" y="3517192"/>
            <a:ext cx="7907557"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Both losses stabilize after initial fluctuations</a:t>
            </a:r>
          </a:p>
          <a:p>
            <a:pPr algn="l" marL="518160" indent="-259080" lvl="1">
              <a:lnSpc>
                <a:spcPts val="3359"/>
              </a:lnSpc>
              <a:buFont typeface="Arial"/>
              <a:buChar char="•"/>
            </a:pPr>
            <a:r>
              <a:rPr lang="en-US" sz="2400">
                <a:solidFill>
                  <a:srgbClr val="FFFFFF"/>
                </a:solidFill>
                <a:latin typeface="Poppins"/>
                <a:ea typeface="Poppins"/>
                <a:cs typeface="Poppins"/>
                <a:sym typeface="Poppins"/>
              </a:rPr>
              <a:t>KL Divergence is very very high.</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FID score fluctuating</a:t>
            </a:r>
          </a:p>
        </p:txBody>
      </p:sp>
      <p:sp>
        <p:nvSpPr>
          <p:cNvPr name="TextBox 15" id="15"/>
          <p:cNvSpPr txBox="true"/>
          <p:nvPr/>
        </p:nvSpPr>
        <p:spPr>
          <a:xfrm rot="0">
            <a:off x="1236443" y="6117796"/>
            <a:ext cx="5232153" cy="35102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Model Architecture</a:t>
            </a:r>
          </a:p>
          <a:p>
            <a:pPr algn="l" marL="518160" indent="-259080" lvl="1">
              <a:lnSpc>
                <a:spcPts val="3359"/>
              </a:lnSpc>
              <a:buFont typeface="Arial"/>
              <a:buChar char="•"/>
            </a:pPr>
            <a:r>
              <a:rPr lang="en-US" sz="2400">
                <a:solidFill>
                  <a:srgbClr val="FFFFFF"/>
                </a:solidFill>
                <a:latin typeface="Poppins"/>
                <a:ea typeface="Poppins"/>
                <a:cs typeface="Poppins"/>
                <a:sym typeface="Poppins"/>
              </a:rPr>
              <a:t>Both D &amp; G take in the (Labels &amp; Images) as Inputs.</a:t>
            </a:r>
          </a:p>
          <a:p>
            <a:pPr algn="l" marL="518160" indent="-259080" lvl="1">
              <a:lnSpc>
                <a:spcPts val="3359"/>
              </a:lnSpc>
              <a:buFont typeface="Arial"/>
              <a:buChar char="•"/>
            </a:pPr>
            <a:r>
              <a:rPr lang="en-US" sz="2400">
                <a:solidFill>
                  <a:srgbClr val="FFFFFF"/>
                </a:solidFill>
                <a:latin typeface="Poppins"/>
                <a:ea typeface="Poppins"/>
                <a:cs typeface="Poppins"/>
                <a:sym typeface="Poppins"/>
              </a:rPr>
              <a:t>Same Architecture as Improved DCGAN</a:t>
            </a:r>
          </a:p>
          <a:p>
            <a:pPr algn="l" marL="518160" indent="-259080" lvl="1">
              <a:lnSpc>
                <a:spcPts val="3359"/>
              </a:lnSpc>
              <a:spcBef>
                <a:spcPct val="0"/>
              </a:spcBef>
              <a:buFont typeface="Arial"/>
              <a:buChar char="•"/>
            </a:pPr>
            <a:r>
              <a:rPr lang="en-US" sz="2400">
                <a:solidFill>
                  <a:srgbClr val="FFFFFF"/>
                </a:solidFill>
                <a:latin typeface="Poppins Bold"/>
                <a:ea typeface="Poppins Bold"/>
                <a:cs typeface="Poppins Bold"/>
                <a:sym typeface="Poppins Bold"/>
              </a:rPr>
              <a:t>Classifier </a:t>
            </a:r>
            <a:r>
              <a:rPr lang="en-US" sz="2400">
                <a:solidFill>
                  <a:srgbClr val="FFFFFF"/>
                </a:solidFill>
                <a:latin typeface="Poppins"/>
                <a:ea typeface="Poppins"/>
                <a:cs typeface="Poppins"/>
                <a:sym typeface="Poppins"/>
              </a:rPr>
              <a:t>help provide additional form of regularization</a:t>
            </a:r>
          </a:p>
        </p:txBody>
      </p:sp>
      <p:grpSp>
        <p:nvGrpSpPr>
          <p:cNvPr name="Group 16" id="16"/>
          <p:cNvGrpSpPr/>
          <p:nvPr/>
        </p:nvGrpSpPr>
        <p:grpSpPr>
          <a:xfrm rot="0">
            <a:off x="945139" y="354987"/>
            <a:ext cx="989158" cy="98915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5940" y="37720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198494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890680" y="6364843"/>
            <a:ext cx="7890134" cy="2836183"/>
          </a:xfrm>
          <a:custGeom>
            <a:avLst/>
            <a:gdLst/>
            <a:ahLst/>
            <a:cxnLst/>
            <a:rect r="r" b="b" t="t" l="l"/>
            <a:pathLst>
              <a:path h="2836183" w="7890134">
                <a:moveTo>
                  <a:pt x="0" y="0"/>
                </a:moveTo>
                <a:lnTo>
                  <a:pt x="7890134" y="0"/>
                </a:lnTo>
                <a:lnTo>
                  <a:pt x="7890134" y="2836184"/>
                </a:lnTo>
                <a:lnTo>
                  <a:pt x="0" y="2836184"/>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1396772" y="3293099"/>
            <a:ext cx="7907557" cy="47675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Fréchet Inception Distance (FID)</a:t>
            </a:r>
          </a:p>
          <a:p>
            <a:pPr algn="l" marL="518160" indent="-259080" lvl="1">
              <a:lnSpc>
                <a:spcPts val="3359"/>
              </a:lnSpc>
              <a:buFont typeface="Arial"/>
              <a:buChar char="•"/>
            </a:pPr>
            <a:r>
              <a:rPr lang="en-US" sz="2400">
                <a:solidFill>
                  <a:srgbClr val="FFFFFF"/>
                </a:solidFill>
                <a:latin typeface="Poppins"/>
                <a:ea typeface="Poppins"/>
                <a:cs typeface="Poppins"/>
                <a:sym typeface="Poppins"/>
              </a:rPr>
              <a:t>FID measures the distance between feature vectors of real and generated images, extracted using a pre-trained Inception network.</a:t>
            </a:r>
          </a:p>
          <a:p>
            <a:pPr algn="l" marL="518160" indent="-259080" lvl="1">
              <a:lnSpc>
                <a:spcPts val="3359"/>
              </a:lnSpc>
              <a:buFont typeface="Arial"/>
              <a:buChar char="•"/>
            </a:pPr>
            <a:r>
              <a:rPr lang="en-US" sz="2400">
                <a:solidFill>
                  <a:srgbClr val="FFFFFF"/>
                </a:solidFill>
                <a:latin typeface="Poppins"/>
                <a:ea typeface="Poppins"/>
                <a:cs typeface="Poppins"/>
                <a:sym typeface="Poppins"/>
              </a:rPr>
              <a:t>FID range (0 - ∞), where lower is more alike</a:t>
            </a:r>
          </a:p>
          <a:p>
            <a:pPr algn="l">
              <a:lnSpc>
                <a:spcPts val="3359"/>
              </a:lnSpc>
            </a:pPr>
          </a:p>
          <a:p>
            <a:pPr algn="l">
              <a:lnSpc>
                <a:spcPts val="3359"/>
              </a:lnSpc>
            </a:pPr>
          </a:p>
          <a:p>
            <a:pPr algn="l">
              <a:lnSpc>
                <a:spcPts val="3359"/>
              </a:lnSpc>
            </a:pPr>
          </a:p>
          <a:p>
            <a:pPr algn="ctr">
              <a:lnSpc>
                <a:spcPts val="3359"/>
              </a:lnSpc>
              <a:spcBef>
                <a:spcPct val="0"/>
              </a:spcBef>
            </a:pPr>
            <a:r>
              <a:rPr lang="en-US" sz="2400">
                <a:solidFill>
                  <a:srgbClr val="FFFFFF"/>
                </a:solidFill>
                <a:latin typeface="Poppins"/>
                <a:ea typeface="Poppins"/>
                <a:cs typeface="Poppins"/>
                <a:sym typeface="Poppins"/>
              </a:rPr>
              <a:t>However, the Inception Model is trained on a different dataset. Hence, it may not be the best evaluation matrix</a:t>
            </a:r>
          </a:p>
        </p:txBody>
      </p:sp>
      <p:sp>
        <p:nvSpPr>
          <p:cNvPr name="Freeform 10" id="10"/>
          <p:cNvSpPr/>
          <p:nvPr/>
        </p:nvSpPr>
        <p:spPr>
          <a:xfrm flipH="false" flipV="false" rot="0">
            <a:off x="2753813" y="5921675"/>
            <a:ext cx="4872816" cy="563693"/>
          </a:xfrm>
          <a:custGeom>
            <a:avLst/>
            <a:gdLst/>
            <a:ahLst/>
            <a:cxnLst/>
            <a:rect r="r" b="b" t="t" l="l"/>
            <a:pathLst>
              <a:path h="563693" w="4872816">
                <a:moveTo>
                  <a:pt x="0" y="0"/>
                </a:moveTo>
                <a:lnTo>
                  <a:pt x="4872816" y="0"/>
                </a:lnTo>
                <a:lnTo>
                  <a:pt x="4872816" y="563693"/>
                </a:lnTo>
                <a:lnTo>
                  <a:pt x="0" y="563693"/>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1" id="11"/>
          <p:cNvSpPr/>
          <p:nvPr/>
        </p:nvSpPr>
        <p:spPr>
          <a:xfrm flipH="false" flipV="false" rot="0">
            <a:off x="12728528" y="5414485"/>
            <a:ext cx="2984824" cy="610532"/>
          </a:xfrm>
          <a:custGeom>
            <a:avLst/>
            <a:gdLst/>
            <a:ahLst/>
            <a:cxnLst/>
            <a:rect r="r" b="b" t="t" l="l"/>
            <a:pathLst>
              <a:path h="610532" w="2984824">
                <a:moveTo>
                  <a:pt x="0" y="0"/>
                </a:moveTo>
                <a:lnTo>
                  <a:pt x="2984824" y="0"/>
                </a:lnTo>
                <a:lnTo>
                  <a:pt x="2984824" y="610533"/>
                </a:lnTo>
                <a:lnTo>
                  <a:pt x="0" y="610533"/>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2" id="12"/>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OVERVIEW</a:t>
            </a:r>
          </a:p>
        </p:txBody>
      </p:sp>
      <p:sp>
        <p:nvSpPr>
          <p:cNvPr name="TextBox 13" id="13"/>
          <p:cNvSpPr txBox="true"/>
          <p:nvPr/>
        </p:nvSpPr>
        <p:spPr>
          <a:xfrm rot="0">
            <a:off x="10211151" y="3293099"/>
            <a:ext cx="7907557"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Medium"/>
                <a:ea typeface="Poppins Medium"/>
                <a:cs typeface="Poppins Medium"/>
                <a:sym typeface="Poppins Medium"/>
              </a:rPr>
              <a:t>Kullback–Leibler (KL) Divergence</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I</a:t>
            </a:r>
            <a:r>
              <a:rPr lang="en-US" sz="2400">
                <a:solidFill>
                  <a:srgbClr val="FFFFFF"/>
                </a:solidFill>
                <a:latin typeface="Poppins"/>
                <a:ea typeface="Poppins"/>
                <a:cs typeface="Poppins"/>
                <a:sym typeface="Poppins"/>
              </a:rPr>
              <a:t>t measure how the distribution of generated samples diverges from the distribution of real samples.</a:t>
            </a:r>
          </a:p>
        </p:txBody>
      </p:sp>
      <p:grpSp>
        <p:nvGrpSpPr>
          <p:cNvPr name="Group 14" id="14"/>
          <p:cNvGrpSpPr/>
          <p:nvPr/>
        </p:nvGrpSpPr>
        <p:grpSpPr>
          <a:xfrm rot="0">
            <a:off x="945139" y="354987"/>
            <a:ext cx="989158" cy="9891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4337629"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MODEL</a:t>
            </a:r>
          </a:p>
        </p:txBody>
      </p:sp>
      <p:sp>
        <p:nvSpPr>
          <p:cNvPr name="TextBox 9" id="9"/>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IMPROVEMENT</a:t>
            </a:r>
          </a:p>
        </p:txBody>
      </p:sp>
      <p:grpSp>
        <p:nvGrpSpPr>
          <p:cNvPr name="Group 10" id="10"/>
          <p:cNvGrpSpPr/>
          <p:nvPr/>
        </p:nvGrpSpPr>
        <p:grpSpPr>
          <a:xfrm rot="0">
            <a:off x="16764721" y="534121"/>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969956"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5940" y="37720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198494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0311" y="8011985"/>
            <a:ext cx="7826066" cy="1239127"/>
          </a:xfrm>
          <a:custGeom>
            <a:avLst/>
            <a:gdLst/>
            <a:ahLst/>
            <a:cxnLst/>
            <a:rect r="r" b="b" t="t" l="l"/>
            <a:pathLst>
              <a:path h="1239127" w="7826066">
                <a:moveTo>
                  <a:pt x="0" y="0"/>
                </a:moveTo>
                <a:lnTo>
                  <a:pt x="7826065" y="0"/>
                </a:lnTo>
                <a:lnTo>
                  <a:pt x="7826065" y="1239127"/>
                </a:lnTo>
                <a:lnTo>
                  <a:pt x="0" y="1239127"/>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10018591" y="8011985"/>
            <a:ext cx="7830252" cy="1246315"/>
          </a:xfrm>
          <a:custGeom>
            <a:avLst/>
            <a:gdLst/>
            <a:ahLst/>
            <a:cxnLst/>
            <a:rect r="r" b="b" t="t" l="l"/>
            <a:pathLst>
              <a:path h="1246315" w="7830252">
                <a:moveTo>
                  <a:pt x="0" y="0"/>
                </a:moveTo>
                <a:lnTo>
                  <a:pt x="7830252" y="0"/>
                </a:lnTo>
                <a:lnTo>
                  <a:pt x="7830252" y="1246315"/>
                </a:lnTo>
                <a:lnTo>
                  <a:pt x="0" y="1246315"/>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0" id="10"/>
          <p:cNvSpPr txBox="true"/>
          <p:nvPr/>
        </p:nvSpPr>
        <p:spPr>
          <a:xfrm rot="0">
            <a:off x="622687" y="2970574"/>
            <a:ext cx="8521313" cy="43484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Spectral Normalization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Spectral Normalization (SN) is a regularization technique used to stabilize the training of deep neural networks. It basically addresses the most critical features of the generated images. </a:t>
            </a:r>
          </a:p>
          <a:p>
            <a:pPr algn="l">
              <a:lnSpc>
                <a:spcPts val="3359"/>
              </a:lnSpc>
            </a:pPr>
          </a:p>
          <a:p>
            <a:pPr algn="l">
              <a:lnSpc>
                <a:spcPts val="3359"/>
              </a:lnSpc>
            </a:pPr>
          </a:p>
          <a:p>
            <a:pPr algn="ctr">
              <a:lnSpc>
                <a:spcPts val="3359"/>
              </a:lnSpc>
              <a:spcBef>
                <a:spcPct val="0"/>
              </a:spcBef>
            </a:pPr>
            <a:r>
              <a:rPr lang="en-US" sz="2400">
                <a:solidFill>
                  <a:srgbClr val="FFFFFF"/>
                </a:solidFill>
                <a:latin typeface="Poppins"/>
                <a:ea typeface="Poppins"/>
                <a:cs typeface="Poppins"/>
                <a:sym typeface="Poppins"/>
              </a:rPr>
              <a:t>However, our dataset was too simple. Hence, when we implemented SN, our model focus on the obvious errors that it did not create high quality images.</a:t>
            </a:r>
          </a:p>
        </p:txBody>
      </p:sp>
      <p:sp>
        <p:nvSpPr>
          <p:cNvPr name="TextBox 11" id="11"/>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IMPROVEMENT</a:t>
            </a:r>
          </a:p>
        </p:txBody>
      </p:sp>
      <p:sp>
        <p:nvSpPr>
          <p:cNvPr name="TextBox 12" id="12"/>
          <p:cNvSpPr txBox="true"/>
          <p:nvPr/>
        </p:nvSpPr>
        <p:spPr>
          <a:xfrm rot="0">
            <a:off x="9673061" y="2970574"/>
            <a:ext cx="8521313" cy="47675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Feature Matching</a:t>
            </a:r>
          </a:p>
          <a:p>
            <a:pPr algn="l" marL="518160" indent="-259080" lvl="1">
              <a:lnSpc>
                <a:spcPts val="3359"/>
              </a:lnSpc>
              <a:buFont typeface="Arial"/>
              <a:buChar char="•"/>
            </a:pPr>
            <a:r>
              <a:rPr lang="en-US" sz="2400">
                <a:solidFill>
                  <a:srgbClr val="FFFFFF"/>
                </a:solidFill>
                <a:latin typeface="Poppins"/>
                <a:ea typeface="Poppins"/>
                <a:cs typeface="Poppins"/>
                <a:sym typeface="Poppins"/>
              </a:rPr>
              <a:t>Feature Matching is a technique used to improve the stability and quality of generated images.</a:t>
            </a:r>
          </a:p>
          <a:p>
            <a:pPr algn="l" marL="518160" indent="-259080" lvl="1">
              <a:lnSpc>
                <a:spcPts val="3359"/>
              </a:lnSpc>
              <a:buFont typeface="Arial"/>
              <a:buChar char="•"/>
            </a:pPr>
            <a:r>
              <a:rPr lang="en-US" sz="2400">
                <a:solidFill>
                  <a:srgbClr val="FFFFFF"/>
                </a:solidFill>
                <a:latin typeface="Poppins"/>
                <a:ea typeface="Poppins"/>
                <a:cs typeface="Poppins"/>
                <a:sym typeface="Poppins"/>
              </a:rPr>
              <a:t>It basically points out the mistakes of the images, instead of just the discriminator saying a binary output and the generator randomly changes.</a:t>
            </a:r>
          </a:p>
          <a:p>
            <a:pPr algn="l">
              <a:lnSpc>
                <a:spcPts val="3359"/>
              </a:lnSpc>
            </a:pPr>
          </a:p>
          <a:p>
            <a:pPr algn="l">
              <a:lnSpc>
                <a:spcPts val="3359"/>
              </a:lnSpc>
            </a:pPr>
            <a:r>
              <a:rPr lang="en-US" sz="2400">
                <a:solidFill>
                  <a:srgbClr val="FFFFFF"/>
                </a:solidFill>
                <a:latin typeface="Poppins"/>
                <a:ea typeface="Poppins"/>
                <a:cs typeface="Poppins"/>
                <a:sym typeface="Poppins"/>
              </a:rPr>
              <a:t>F</a:t>
            </a:r>
            <a:r>
              <a:rPr lang="en-US" sz="2400">
                <a:solidFill>
                  <a:srgbClr val="FFFFFF"/>
                </a:solidFill>
                <a:latin typeface="Poppins"/>
                <a:ea typeface="Poppins"/>
                <a:cs typeface="Poppins"/>
                <a:sym typeface="Poppins"/>
              </a:rPr>
              <a:t>eature Extraction:</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A pre-trained feature extractor is used to extract features from both real and generated images</a:t>
            </a:r>
          </a:p>
          <a:p>
            <a:pPr algn="ctr">
              <a:lnSpc>
                <a:spcPts val="3359"/>
              </a:lnSpc>
              <a:spcBef>
                <a:spcPct val="0"/>
              </a:spcBef>
            </a:pPr>
          </a:p>
        </p:txBody>
      </p:sp>
      <p:grpSp>
        <p:nvGrpSpPr>
          <p:cNvPr name="Group 13" id="13"/>
          <p:cNvGrpSpPr/>
          <p:nvPr/>
        </p:nvGrpSpPr>
        <p:grpSpPr>
          <a:xfrm rot="0">
            <a:off x="945139" y="354987"/>
            <a:ext cx="989158" cy="9891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30940" y="2280319"/>
            <a:ext cx="22247141" cy="6977981"/>
            <a:chOff x="0" y="0"/>
            <a:chExt cx="5302669" cy="1663222"/>
          </a:xfrm>
        </p:grpSpPr>
        <p:sp>
          <p:nvSpPr>
            <p:cNvPr name="Freeform 3" id="3"/>
            <p:cNvSpPr/>
            <p:nvPr/>
          </p:nvSpPr>
          <p:spPr>
            <a:xfrm flipH="false" flipV="false" rot="0">
              <a:off x="0" y="0"/>
              <a:ext cx="5302669" cy="1663222"/>
            </a:xfrm>
            <a:custGeom>
              <a:avLst/>
              <a:gdLst/>
              <a:ahLst/>
              <a:cxnLst/>
              <a:rect r="r" b="b" t="t" l="l"/>
              <a:pathLst>
                <a:path h="1663222" w="5302669">
                  <a:moveTo>
                    <a:pt x="0" y="0"/>
                  </a:moveTo>
                  <a:lnTo>
                    <a:pt x="5302669" y="0"/>
                  </a:lnTo>
                  <a:lnTo>
                    <a:pt x="5302669" y="1663222"/>
                  </a:lnTo>
                  <a:lnTo>
                    <a:pt x="0" y="1663222"/>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7013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32107" y="9591675"/>
            <a:ext cx="499348" cy="499348"/>
          </a:xfrm>
          <a:custGeom>
            <a:avLst/>
            <a:gdLst/>
            <a:ahLst/>
            <a:cxnLst/>
            <a:rect r="r" b="b" t="t" l="l"/>
            <a:pathLst>
              <a:path h="499348" w="499348">
                <a:moveTo>
                  <a:pt x="0" y="0"/>
                </a:moveTo>
                <a:lnTo>
                  <a:pt x="499349" y="0"/>
                </a:lnTo>
                <a:lnTo>
                  <a:pt x="499349" y="499348"/>
                </a:lnTo>
                <a:lnTo>
                  <a:pt x="0" y="499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45578" y="7898635"/>
            <a:ext cx="6672408" cy="1223275"/>
          </a:xfrm>
          <a:custGeom>
            <a:avLst/>
            <a:gdLst/>
            <a:ahLst/>
            <a:cxnLst/>
            <a:rect r="r" b="b" t="t" l="l"/>
            <a:pathLst>
              <a:path h="1223275" w="6672408">
                <a:moveTo>
                  <a:pt x="0" y="0"/>
                </a:moveTo>
                <a:lnTo>
                  <a:pt x="6672408" y="0"/>
                </a:lnTo>
                <a:lnTo>
                  <a:pt x="6672408" y="1223275"/>
                </a:lnTo>
                <a:lnTo>
                  <a:pt x="0" y="1223275"/>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8" id="8"/>
          <p:cNvSpPr txBox="true"/>
          <p:nvPr/>
        </p:nvSpPr>
        <p:spPr>
          <a:xfrm rot="0">
            <a:off x="4059449" y="513491"/>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SUMMARY</a:t>
            </a:r>
          </a:p>
        </p:txBody>
      </p:sp>
      <p:sp>
        <p:nvSpPr>
          <p:cNvPr name="TextBox 9" id="9"/>
          <p:cNvSpPr txBox="true"/>
          <p:nvPr/>
        </p:nvSpPr>
        <p:spPr>
          <a:xfrm rot="0">
            <a:off x="3603062" y="2814183"/>
            <a:ext cx="12484332" cy="4910455"/>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Generating Images of a Specific Class</a:t>
            </a:r>
          </a:p>
          <a:p>
            <a:pPr algn="l" marL="518160" indent="-259080" lvl="1">
              <a:lnSpc>
                <a:spcPts val="3359"/>
              </a:lnSpc>
              <a:buFont typeface="Arial"/>
              <a:buChar char="•"/>
            </a:pPr>
            <a:r>
              <a:rPr lang="en-US" sz="2400">
                <a:solidFill>
                  <a:srgbClr val="FFFFFF"/>
                </a:solidFill>
                <a:latin typeface="Poppins"/>
                <a:ea typeface="Poppins"/>
                <a:cs typeface="Poppins"/>
                <a:sym typeface="Poppins"/>
              </a:rPr>
              <a:t>Use of TripleGAN / cGAN as they can take in labels of the images</a:t>
            </a:r>
          </a:p>
          <a:p>
            <a:pPr algn="l" marL="518160" indent="-259080" lvl="1">
              <a:lnSpc>
                <a:spcPts val="3359"/>
              </a:lnSpc>
              <a:buFont typeface="Arial"/>
              <a:buChar char="•"/>
            </a:pPr>
            <a:r>
              <a:rPr lang="en-US" sz="2400">
                <a:solidFill>
                  <a:srgbClr val="FFFFFF"/>
                </a:solidFill>
                <a:latin typeface="Poppins"/>
                <a:ea typeface="Poppins"/>
                <a:cs typeface="Poppins"/>
                <a:sym typeface="Poppins"/>
              </a:rPr>
              <a:t>Train the DCGAN on each class seperately</a:t>
            </a:r>
          </a:p>
          <a:p>
            <a:pPr algn="l">
              <a:lnSpc>
                <a:spcPts val="3359"/>
              </a:lnSpc>
            </a:pPr>
          </a:p>
          <a:p>
            <a:pPr algn="l">
              <a:lnSpc>
                <a:spcPts val="4480"/>
              </a:lnSpc>
            </a:pPr>
            <a:r>
              <a:rPr lang="en-US" sz="3200">
                <a:solidFill>
                  <a:srgbClr val="FFFFFF"/>
                </a:solidFill>
                <a:latin typeface="Poppins Bold"/>
                <a:ea typeface="Poppins Bold"/>
                <a:cs typeface="Poppins Bold"/>
                <a:sym typeface="Poppins Bold"/>
              </a:rPr>
              <a:t>Classes That Are Relatively Easier/Harder to Generate</a:t>
            </a:r>
          </a:p>
          <a:p>
            <a:pPr algn="l" marL="518160" indent="-259080" lvl="1">
              <a:lnSpc>
                <a:spcPts val="3359"/>
              </a:lnSpc>
              <a:buFont typeface="Arial"/>
              <a:buChar char="•"/>
            </a:pPr>
            <a:r>
              <a:rPr lang="en-US" sz="2400">
                <a:solidFill>
                  <a:srgbClr val="FFFFFF"/>
                </a:solidFill>
                <a:latin typeface="Poppins"/>
                <a:ea typeface="Poppins"/>
                <a:cs typeface="Poppins"/>
                <a:sym typeface="Poppins"/>
              </a:rPr>
              <a:t>Easier Classes are like simple, well-defined characters with fewer strokes, such as 'I', 'L', 'O', and 'T'. While more complex characters with multiple strokes and curves, such as 'M', 'W', 'K', and 'R' have more intricate details, making it harder.</a:t>
            </a:r>
          </a:p>
          <a:p>
            <a:pPr algn="l">
              <a:lnSpc>
                <a:spcPts val="3359"/>
              </a:lnSpc>
            </a:pPr>
          </a:p>
          <a:p>
            <a:pPr algn="l">
              <a:lnSpc>
                <a:spcPts val="3359"/>
              </a:lnSpc>
              <a:spcBef>
                <a:spcPct val="0"/>
              </a:spcBef>
            </a:pPr>
            <a:r>
              <a:rPr lang="en-US" sz="2400">
                <a:solidFill>
                  <a:srgbClr val="FFFFFF"/>
                </a:solidFill>
                <a:latin typeface="Poppins"/>
                <a:ea typeface="Poppins"/>
                <a:cs typeface="Poppins"/>
                <a:sym typeface="Poppins"/>
              </a:rPr>
              <a:t>However, its not just about the strokes, our dataset has both uppercase &amp; lowercase letters. The blurier the images, the more complex the class is.</a:t>
            </a:r>
          </a:p>
        </p:txBody>
      </p:sp>
      <p:grpSp>
        <p:nvGrpSpPr>
          <p:cNvPr name="Group 10" id="10"/>
          <p:cNvGrpSpPr/>
          <p:nvPr/>
        </p:nvGrpSpPr>
        <p:grpSpPr>
          <a:xfrm rot="0">
            <a:off x="945139" y="354987"/>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Freeform 5" id="5"/>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6632432" y="305072"/>
            <a:ext cx="989158" cy="9891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23975" y="3599928"/>
            <a:ext cx="8640050" cy="2925219"/>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REINFORCEMENT</a:t>
            </a:r>
          </a:p>
          <a:p>
            <a:pPr algn="ctr">
              <a:lnSpc>
                <a:spcPts val="11747"/>
              </a:lnSpc>
              <a:spcBef>
                <a:spcPct val="0"/>
              </a:spcBef>
            </a:pPr>
            <a:r>
              <a:rPr lang="en-US" sz="8391">
                <a:solidFill>
                  <a:srgbClr val="3428BA"/>
                </a:solidFill>
                <a:latin typeface="Anton"/>
                <a:ea typeface="Anton"/>
                <a:cs typeface="Anton"/>
                <a:sym typeface="Anton"/>
              </a:rPr>
              <a:t>LEANRING</a:t>
            </a:r>
          </a:p>
        </p:txBody>
      </p:sp>
      <p:sp>
        <p:nvSpPr>
          <p:cNvPr name="TextBox 12" id="12"/>
          <p:cNvSpPr txBox="true"/>
          <p:nvPr/>
        </p:nvSpPr>
        <p:spPr>
          <a:xfrm rot="0">
            <a:off x="16837668" y="503746"/>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046721" y="3260615"/>
            <a:ext cx="22247141" cy="6217098"/>
            <a:chOff x="0" y="0"/>
            <a:chExt cx="5302669" cy="1481863"/>
          </a:xfrm>
        </p:grpSpPr>
        <p:sp>
          <p:nvSpPr>
            <p:cNvPr name="Freeform 3" id="3"/>
            <p:cNvSpPr/>
            <p:nvPr/>
          </p:nvSpPr>
          <p:spPr>
            <a:xfrm flipH="false" flipV="false" rot="0">
              <a:off x="0" y="0"/>
              <a:ext cx="5302669" cy="1481863"/>
            </a:xfrm>
            <a:custGeom>
              <a:avLst/>
              <a:gdLst/>
              <a:ahLst/>
              <a:cxnLst/>
              <a:rect r="r" b="b" t="t" l="l"/>
              <a:pathLst>
                <a:path h="1481863" w="5302669">
                  <a:moveTo>
                    <a:pt x="0" y="0"/>
                  </a:moveTo>
                  <a:lnTo>
                    <a:pt x="5302669" y="0"/>
                  </a:lnTo>
                  <a:lnTo>
                    <a:pt x="5302669" y="1481863"/>
                  </a:lnTo>
                  <a:lnTo>
                    <a:pt x="0" y="148186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5199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42974" y="2232256"/>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2232256"/>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76440" y="154192"/>
            <a:ext cx="3518635" cy="3518635"/>
          </a:xfrm>
          <a:custGeom>
            <a:avLst/>
            <a:gdLst/>
            <a:ahLst/>
            <a:cxnLst/>
            <a:rect r="r" b="b" t="t" l="l"/>
            <a:pathLst>
              <a:path h="3518635" w="3518635">
                <a:moveTo>
                  <a:pt x="0" y="0"/>
                </a:moveTo>
                <a:lnTo>
                  <a:pt x="3518634" y="0"/>
                </a:lnTo>
                <a:lnTo>
                  <a:pt x="3518634" y="3518634"/>
                </a:lnTo>
                <a:lnTo>
                  <a:pt x="0" y="3518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168617" y="3996148"/>
            <a:ext cx="10597630" cy="1694815"/>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Use Cases</a:t>
            </a:r>
          </a:p>
          <a:p>
            <a:pPr algn="l" marL="453390" indent="-226695" lvl="1">
              <a:lnSpc>
                <a:spcPts val="2940"/>
              </a:lnSpc>
              <a:spcBef>
                <a:spcPct val="0"/>
              </a:spcBef>
              <a:buFont typeface="Arial"/>
              <a:buChar char="•"/>
            </a:pPr>
            <a:r>
              <a:rPr lang="en-US" sz="2100">
                <a:solidFill>
                  <a:srgbClr val="FFFFFF"/>
                </a:solidFill>
                <a:latin typeface="Poppins"/>
                <a:ea typeface="Poppins"/>
                <a:cs typeface="Poppins"/>
                <a:sym typeface="Poppins"/>
              </a:rPr>
              <a:t>This task are critical in robotics, such as for self-balancing robots and robotic manipulators, as well as in aerospace engineering for stabilizing rockets and maintaining satellite orientation.</a:t>
            </a:r>
          </a:p>
        </p:txBody>
      </p:sp>
      <p:sp>
        <p:nvSpPr>
          <p:cNvPr name="TextBox 10" id="10"/>
          <p:cNvSpPr txBox="true"/>
          <p:nvPr/>
        </p:nvSpPr>
        <p:spPr>
          <a:xfrm rot="0">
            <a:off x="4310818" y="723815"/>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BACKGROUND INFO</a:t>
            </a:r>
          </a:p>
        </p:txBody>
      </p:sp>
      <p:grpSp>
        <p:nvGrpSpPr>
          <p:cNvPr name="Group 11" id="11"/>
          <p:cNvGrpSpPr/>
          <p:nvPr/>
        </p:nvGrpSpPr>
        <p:grpSpPr>
          <a:xfrm rot="0">
            <a:off x="1028700" y="534121"/>
            <a:ext cx="989158" cy="98915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33935"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19</a:t>
            </a:r>
          </a:p>
        </p:txBody>
      </p:sp>
      <p:sp>
        <p:nvSpPr>
          <p:cNvPr name="TextBox 15" id="15"/>
          <p:cNvSpPr txBox="true"/>
          <p:nvPr/>
        </p:nvSpPr>
        <p:spPr>
          <a:xfrm rot="0">
            <a:off x="5356606" y="3430363"/>
            <a:ext cx="7156874" cy="6515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Poppins"/>
                <a:ea typeface="Poppins"/>
                <a:cs typeface="Poppins"/>
                <a:sym typeface="Poppins"/>
              </a:rPr>
              <a:t>Balance a Pendulum</a:t>
            </a:r>
          </a:p>
        </p:txBody>
      </p:sp>
      <p:sp>
        <p:nvSpPr>
          <p:cNvPr name="TextBox 16" id="16"/>
          <p:cNvSpPr txBox="true"/>
          <p:nvPr/>
        </p:nvSpPr>
        <p:spPr>
          <a:xfrm rot="0">
            <a:off x="4127529" y="7661464"/>
            <a:ext cx="7898642" cy="14147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Gymnasium</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We will be using a virtual environment from the gymnasium (Pendulum v0) to train our model.</a:t>
            </a:r>
          </a:p>
        </p:txBody>
      </p:sp>
      <p:sp>
        <p:nvSpPr>
          <p:cNvPr name="TextBox 17" id="17"/>
          <p:cNvSpPr txBox="true"/>
          <p:nvPr/>
        </p:nvSpPr>
        <p:spPr>
          <a:xfrm rot="0">
            <a:off x="4127529" y="5970459"/>
            <a:ext cx="7898642" cy="14147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Reinforcement Learning</a:t>
            </a:r>
          </a:p>
          <a:p>
            <a:pPr algn="l" marL="518160" indent="-259080" lvl="1">
              <a:lnSpc>
                <a:spcPts val="3359"/>
              </a:lnSpc>
              <a:buFont typeface="Arial"/>
              <a:buChar char="•"/>
            </a:pPr>
            <a:r>
              <a:rPr lang="en-US" sz="2400">
                <a:solidFill>
                  <a:srgbClr val="FFFFFF"/>
                </a:solidFill>
                <a:latin typeface="Poppins"/>
                <a:ea typeface="Poppins"/>
                <a:cs typeface="Poppins"/>
                <a:sym typeface="Poppins"/>
              </a:rPr>
              <a:t>Challenges we may face</a:t>
            </a:r>
          </a:p>
          <a:p>
            <a:pPr algn="l" marL="1036320" indent="-345440" lvl="2">
              <a:lnSpc>
                <a:spcPts val="3359"/>
              </a:lnSpc>
              <a:spcBef>
                <a:spcPct val="0"/>
              </a:spcBef>
              <a:buFont typeface="Arial"/>
              <a:buChar char="⚬"/>
            </a:pPr>
            <a:r>
              <a:rPr lang="en-US" sz="2400">
                <a:solidFill>
                  <a:srgbClr val="FFFFFF"/>
                </a:solidFill>
                <a:latin typeface="Poppins"/>
                <a:ea typeface="Poppins"/>
                <a:cs typeface="Poppins"/>
                <a:sym typeface="Poppins"/>
              </a:rPr>
              <a:t>Exploration vs. Exploitation (Stability)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Freeform 5" id="5"/>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6632432" y="305072"/>
            <a:ext cx="989158" cy="9891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23975" y="2855820"/>
            <a:ext cx="8640050" cy="4413435"/>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GENERATIVE ADVERSARIAL NETWORK</a:t>
            </a:r>
          </a:p>
        </p:txBody>
      </p:sp>
      <p:sp>
        <p:nvSpPr>
          <p:cNvPr name="TextBox 12" id="12"/>
          <p:cNvSpPr txBox="true"/>
          <p:nvPr/>
        </p:nvSpPr>
        <p:spPr>
          <a:xfrm rot="0">
            <a:off x="16837668" y="503746"/>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3410" y="1626524"/>
            <a:ext cx="15263552" cy="15263552"/>
          </a:xfrm>
          <a:custGeom>
            <a:avLst/>
            <a:gdLst/>
            <a:ahLst/>
            <a:cxnLst/>
            <a:rect r="r" b="b" t="t" l="l"/>
            <a:pathLst>
              <a:path h="15263552" w="15263552">
                <a:moveTo>
                  <a:pt x="0" y="0"/>
                </a:moveTo>
                <a:lnTo>
                  <a:pt x="15263552" y="0"/>
                </a:lnTo>
                <a:lnTo>
                  <a:pt x="15263552" y="15263552"/>
                </a:lnTo>
                <a:lnTo>
                  <a:pt x="0" y="15263552"/>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24422" y="6131190"/>
            <a:ext cx="5310171" cy="3514368"/>
          </a:xfrm>
          <a:custGeom>
            <a:avLst/>
            <a:gdLst/>
            <a:ahLst/>
            <a:cxnLst/>
            <a:rect r="r" b="b" t="t" l="l"/>
            <a:pathLst>
              <a:path h="3514368" w="5310171">
                <a:moveTo>
                  <a:pt x="0" y="0"/>
                </a:moveTo>
                <a:lnTo>
                  <a:pt x="5310172" y="0"/>
                </a:lnTo>
                <a:lnTo>
                  <a:pt x="5310172" y="3514368"/>
                </a:lnTo>
                <a:lnTo>
                  <a:pt x="0" y="3514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722091" y="4227460"/>
            <a:ext cx="8781573" cy="2593604"/>
          </a:xfrm>
          <a:prstGeom prst="rect">
            <a:avLst/>
          </a:prstGeom>
        </p:spPr>
        <p:txBody>
          <a:bodyPr anchor="t" rtlCol="false" tIns="0" lIns="0" bIns="0" rIns="0">
            <a:spAutoFit/>
          </a:bodyPr>
          <a:lstStyle/>
          <a:p>
            <a:pPr algn="l" marL="1051239" indent="-525620" lvl="1">
              <a:lnSpc>
                <a:spcPts val="6816"/>
              </a:lnSpc>
              <a:buFont typeface="Arial"/>
              <a:buChar char="•"/>
            </a:pPr>
            <a:r>
              <a:rPr lang="en-US" sz="4869">
                <a:solidFill>
                  <a:srgbClr val="000000"/>
                </a:solidFill>
                <a:latin typeface="Poppins"/>
                <a:ea typeface="Poppins"/>
                <a:cs typeface="Poppins"/>
                <a:sym typeface="Poppins"/>
              </a:rPr>
              <a:t>Environment Exploration</a:t>
            </a:r>
          </a:p>
          <a:p>
            <a:pPr algn="l" marL="1051239" indent="-525620" lvl="1">
              <a:lnSpc>
                <a:spcPts val="6816"/>
              </a:lnSpc>
              <a:buFont typeface="Arial"/>
              <a:buChar char="•"/>
            </a:pPr>
            <a:r>
              <a:rPr lang="en-US" sz="4869">
                <a:solidFill>
                  <a:srgbClr val="000000"/>
                </a:solidFill>
                <a:latin typeface="Poppins"/>
                <a:ea typeface="Poppins"/>
                <a:cs typeface="Poppins"/>
                <a:sym typeface="Poppins"/>
              </a:rPr>
              <a:t>Model Selection</a:t>
            </a:r>
          </a:p>
          <a:p>
            <a:pPr algn="l" marL="1051239" indent="-525620" lvl="1">
              <a:lnSpc>
                <a:spcPts val="6816"/>
              </a:lnSpc>
              <a:spcBef>
                <a:spcPct val="0"/>
              </a:spcBef>
              <a:buFont typeface="Arial"/>
              <a:buChar char="•"/>
            </a:pPr>
            <a:r>
              <a:rPr lang="en-US" sz="4869">
                <a:solidFill>
                  <a:srgbClr val="000000"/>
                </a:solidFill>
                <a:latin typeface="Poppins"/>
                <a:ea typeface="Poppins"/>
                <a:cs typeface="Poppins"/>
                <a:sym typeface="Poppins"/>
              </a:rPr>
              <a:t>Model Improvement</a:t>
            </a:r>
          </a:p>
        </p:txBody>
      </p:sp>
      <p:pic>
        <p:nvPicPr>
          <p:cNvPr name="Picture 6" id="6"/>
          <p:cNvPicPr>
            <a:picLocks noChangeAspect="true"/>
          </p:cNvPicPr>
          <p:nvPr/>
        </p:nvPicPr>
        <p:blipFill>
          <a:blip r:embed="rId8"/>
          <a:srcRect l="0" t="0" r="0" b="0"/>
          <a:stretch>
            <a:fillRect/>
          </a:stretch>
        </p:blipFill>
        <p:spPr>
          <a:xfrm flipH="true" flipV="false" rot="0">
            <a:off x="646058" y="3150064"/>
            <a:ext cx="2767463" cy="1328382"/>
          </a:xfrm>
          <a:prstGeom prst="rect">
            <a:avLst/>
          </a:prstGeom>
        </p:spPr>
      </p:pic>
      <p:pic>
        <p:nvPicPr>
          <p:cNvPr name="Picture 7" id="7"/>
          <p:cNvPicPr>
            <a:picLocks noChangeAspect="true"/>
          </p:cNvPicPr>
          <p:nvPr/>
        </p:nvPicPr>
        <p:blipFill>
          <a:blip r:embed="rId8"/>
          <a:srcRect l="0" t="0" r="0" b="0"/>
          <a:stretch>
            <a:fillRect/>
          </a:stretch>
        </p:blipFill>
        <p:spPr>
          <a:xfrm flipH="true" flipV="false" rot="0">
            <a:off x="5850863" y="6454037"/>
            <a:ext cx="2767463" cy="1328382"/>
          </a:xfrm>
          <a:prstGeom prst="rect">
            <a:avLst/>
          </a:prstGeom>
        </p:spPr>
      </p:pic>
      <p:grpSp>
        <p:nvGrpSpPr>
          <p:cNvPr name="Group 8" id="8"/>
          <p:cNvGrpSpPr/>
          <p:nvPr/>
        </p:nvGrpSpPr>
        <p:grpSpPr>
          <a:xfrm rot="0">
            <a:off x="945139" y="354987"/>
            <a:ext cx="989158" cy="9891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563270"/>
            <a:ext cx="77404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20</a:t>
            </a:r>
          </a:p>
        </p:txBody>
      </p:sp>
      <p:grpSp>
        <p:nvGrpSpPr>
          <p:cNvPr name="Group 12" id="12"/>
          <p:cNvGrpSpPr/>
          <p:nvPr/>
        </p:nvGrpSpPr>
        <p:grpSpPr>
          <a:xfrm rot="0">
            <a:off x="6142564" y="211757"/>
            <a:ext cx="12145436" cy="1962678"/>
            <a:chOff x="0" y="0"/>
            <a:chExt cx="2894899" cy="467810"/>
          </a:xfrm>
        </p:grpSpPr>
        <p:sp>
          <p:nvSpPr>
            <p:cNvPr name="Freeform 13" id="13"/>
            <p:cNvSpPr/>
            <p:nvPr/>
          </p:nvSpPr>
          <p:spPr>
            <a:xfrm flipH="false" flipV="false" rot="0">
              <a:off x="0" y="0"/>
              <a:ext cx="2894899" cy="467810"/>
            </a:xfrm>
            <a:custGeom>
              <a:avLst/>
              <a:gdLst/>
              <a:ahLst/>
              <a:cxnLst/>
              <a:rect r="r" b="b" t="t" l="l"/>
              <a:pathLst>
                <a:path h="467810" w="2894899">
                  <a:moveTo>
                    <a:pt x="0" y="0"/>
                  </a:moveTo>
                  <a:lnTo>
                    <a:pt x="2894899" y="0"/>
                  </a:lnTo>
                  <a:lnTo>
                    <a:pt x="2894899"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4" id="14"/>
            <p:cNvSpPr txBox="true"/>
            <p:nvPr/>
          </p:nvSpPr>
          <p:spPr>
            <a:xfrm>
              <a:off x="0" y="-38100"/>
              <a:ext cx="2894899" cy="50591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458992" y="459574"/>
            <a:ext cx="11829008"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TABLE OF CONTENTS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7551917"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ENVIRONMENT</a:t>
            </a:r>
          </a:p>
        </p:txBody>
      </p:sp>
      <p:sp>
        <p:nvSpPr>
          <p:cNvPr name="TextBox 9" id="9"/>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EXPLORATION</a:t>
            </a:r>
          </a:p>
        </p:txBody>
      </p:sp>
      <p:grpSp>
        <p:nvGrpSpPr>
          <p:cNvPr name="Group 10" id="10"/>
          <p:cNvGrpSpPr/>
          <p:nvPr/>
        </p:nvGrpSpPr>
        <p:grpSpPr>
          <a:xfrm rot="0">
            <a:off x="16764721" y="534121"/>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969956"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3056299"/>
            <a:ext cx="22247141" cy="6865839"/>
            <a:chOff x="0" y="0"/>
            <a:chExt cx="5302669" cy="1636492"/>
          </a:xfrm>
        </p:grpSpPr>
        <p:sp>
          <p:nvSpPr>
            <p:cNvPr name="Freeform 3" id="3"/>
            <p:cNvSpPr/>
            <p:nvPr/>
          </p:nvSpPr>
          <p:spPr>
            <a:xfrm flipH="false" flipV="false" rot="0">
              <a:off x="0" y="0"/>
              <a:ext cx="5302669" cy="1636492"/>
            </a:xfrm>
            <a:custGeom>
              <a:avLst/>
              <a:gdLst/>
              <a:ahLst/>
              <a:cxnLst/>
              <a:rect r="r" b="b" t="t" l="l"/>
              <a:pathLst>
                <a:path h="1636492" w="5302669">
                  <a:moveTo>
                    <a:pt x="0" y="0"/>
                  </a:moveTo>
                  <a:lnTo>
                    <a:pt x="5302669" y="0"/>
                  </a:lnTo>
                  <a:lnTo>
                    <a:pt x="5302669" y="1636492"/>
                  </a:lnTo>
                  <a:lnTo>
                    <a:pt x="0" y="1636492"/>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67459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7995626" y="1560303"/>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6" id="6"/>
          <p:cNvSpPr/>
          <p:nvPr/>
        </p:nvSpPr>
        <p:spPr>
          <a:xfrm flipH="false" flipV="false" rot="0">
            <a:off x="15065726" y="244492"/>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139234" y="5779274"/>
            <a:ext cx="4628376" cy="3761578"/>
          </a:xfrm>
          <a:custGeom>
            <a:avLst/>
            <a:gdLst/>
            <a:ahLst/>
            <a:cxnLst/>
            <a:rect r="r" b="b" t="t" l="l"/>
            <a:pathLst>
              <a:path h="3761578" w="4628376">
                <a:moveTo>
                  <a:pt x="0" y="0"/>
                </a:moveTo>
                <a:lnTo>
                  <a:pt x="4628377" y="0"/>
                </a:lnTo>
                <a:lnTo>
                  <a:pt x="4628377" y="3761579"/>
                </a:lnTo>
                <a:lnTo>
                  <a:pt x="0" y="3761579"/>
                </a:lnTo>
                <a:lnTo>
                  <a:pt x="0" y="0"/>
                </a:lnTo>
                <a:close/>
              </a:path>
            </a:pathLst>
          </a:custGeom>
          <a:blipFill>
            <a:blip r:embed="rId4"/>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8" id="8"/>
          <p:cNvSpPr/>
          <p:nvPr/>
        </p:nvSpPr>
        <p:spPr>
          <a:xfrm flipH="false" flipV="false" rot="0">
            <a:off x="8007365" y="4387364"/>
            <a:ext cx="4959396" cy="5153489"/>
          </a:xfrm>
          <a:custGeom>
            <a:avLst/>
            <a:gdLst/>
            <a:ahLst/>
            <a:cxnLst/>
            <a:rect r="r" b="b" t="t" l="l"/>
            <a:pathLst>
              <a:path h="5153489" w="4959396">
                <a:moveTo>
                  <a:pt x="0" y="0"/>
                </a:moveTo>
                <a:lnTo>
                  <a:pt x="4959396" y="0"/>
                </a:lnTo>
                <a:lnTo>
                  <a:pt x="4959396" y="5153489"/>
                </a:lnTo>
                <a:lnTo>
                  <a:pt x="0" y="5153489"/>
                </a:lnTo>
                <a:lnTo>
                  <a:pt x="0" y="0"/>
                </a:lnTo>
                <a:close/>
              </a:path>
            </a:pathLst>
          </a:custGeom>
          <a:blipFill>
            <a:blip r:embed="rId5"/>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15422131" y="3427978"/>
            <a:ext cx="2345480" cy="2159495"/>
          </a:xfrm>
          <a:custGeom>
            <a:avLst/>
            <a:gdLst/>
            <a:ahLst/>
            <a:cxnLst/>
            <a:rect r="r" b="b" t="t" l="l"/>
            <a:pathLst>
              <a:path h="2159495" w="2345480">
                <a:moveTo>
                  <a:pt x="0" y="0"/>
                </a:moveTo>
                <a:lnTo>
                  <a:pt x="2345480" y="0"/>
                </a:lnTo>
                <a:lnTo>
                  <a:pt x="2345480" y="2159495"/>
                </a:lnTo>
                <a:lnTo>
                  <a:pt x="0" y="2159495"/>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0" id="10"/>
          <p:cNvSpPr/>
          <p:nvPr/>
        </p:nvSpPr>
        <p:spPr>
          <a:xfrm flipH="false" flipV="false" rot="0">
            <a:off x="13231200" y="4387364"/>
            <a:ext cx="1926491" cy="1200109"/>
          </a:xfrm>
          <a:custGeom>
            <a:avLst/>
            <a:gdLst/>
            <a:ahLst/>
            <a:cxnLst/>
            <a:rect r="r" b="b" t="t" l="l"/>
            <a:pathLst>
              <a:path h="1200109" w="1926491">
                <a:moveTo>
                  <a:pt x="0" y="0"/>
                </a:moveTo>
                <a:lnTo>
                  <a:pt x="1926492" y="0"/>
                </a:lnTo>
                <a:lnTo>
                  <a:pt x="1926492" y="1200109"/>
                </a:lnTo>
                <a:lnTo>
                  <a:pt x="0" y="1200109"/>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1" id="11"/>
          <p:cNvSpPr/>
          <p:nvPr/>
        </p:nvSpPr>
        <p:spPr>
          <a:xfrm flipH="false" flipV="false" rot="0">
            <a:off x="13257694" y="3427978"/>
            <a:ext cx="1926491" cy="797688"/>
          </a:xfrm>
          <a:custGeom>
            <a:avLst/>
            <a:gdLst/>
            <a:ahLst/>
            <a:cxnLst/>
            <a:rect r="r" b="b" t="t" l="l"/>
            <a:pathLst>
              <a:path h="797688" w="1926491">
                <a:moveTo>
                  <a:pt x="0" y="0"/>
                </a:moveTo>
                <a:lnTo>
                  <a:pt x="1926491" y="0"/>
                </a:lnTo>
                <a:lnTo>
                  <a:pt x="1926491" y="797688"/>
                </a:lnTo>
                <a:lnTo>
                  <a:pt x="0" y="797688"/>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2" id="12"/>
          <p:cNvSpPr txBox="true"/>
          <p:nvPr/>
        </p:nvSpPr>
        <p:spPr>
          <a:xfrm rot="0">
            <a:off x="4310818" y="51862"/>
            <a:ext cx="9666363"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ENVIRONMENT INFORMATION</a:t>
            </a:r>
          </a:p>
        </p:txBody>
      </p:sp>
      <p:sp>
        <p:nvSpPr>
          <p:cNvPr name="TextBox 13" id="13"/>
          <p:cNvSpPr txBox="true"/>
          <p:nvPr/>
        </p:nvSpPr>
        <p:spPr>
          <a:xfrm rot="0">
            <a:off x="1106859" y="3085860"/>
            <a:ext cx="5731090" cy="1010285"/>
          </a:xfrm>
          <a:prstGeom prst="rect">
            <a:avLst/>
          </a:prstGeom>
        </p:spPr>
        <p:txBody>
          <a:bodyPr anchor="t" rtlCol="false" tIns="0" lIns="0" bIns="0" rIns="0">
            <a:spAutoFit/>
          </a:bodyPr>
          <a:lstStyle/>
          <a:p>
            <a:pPr algn="l">
              <a:lnSpc>
                <a:spcPts val="7840"/>
              </a:lnSpc>
              <a:spcBef>
                <a:spcPct val="0"/>
              </a:spcBef>
            </a:pPr>
            <a:r>
              <a:rPr lang="en-US" sz="5600">
                <a:solidFill>
                  <a:srgbClr val="FFFFFF"/>
                </a:solidFill>
                <a:latin typeface="Poppins Bold"/>
                <a:ea typeface="Poppins Bold"/>
                <a:cs typeface="Poppins Bold"/>
                <a:sym typeface="Poppins Bold"/>
              </a:rPr>
              <a:t>Pendulum v0</a:t>
            </a:r>
          </a:p>
        </p:txBody>
      </p:sp>
      <p:sp>
        <p:nvSpPr>
          <p:cNvPr name="TextBox 14" id="14"/>
          <p:cNvSpPr txBox="true"/>
          <p:nvPr/>
        </p:nvSpPr>
        <p:spPr>
          <a:xfrm rot="0">
            <a:off x="1282303" y="4219970"/>
            <a:ext cx="5761203" cy="33585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x-y: </a:t>
            </a:r>
          </a:p>
          <a:p>
            <a:pPr algn="l" marL="1036320" indent="-345440" lvl="2">
              <a:lnSpc>
                <a:spcPts val="3359"/>
              </a:lnSpc>
              <a:buFont typeface="Arial"/>
              <a:buChar char="⚬"/>
            </a:pPr>
            <a:r>
              <a:rPr lang="en-US" sz="2400">
                <a:solidFill>
                  <a:srgbClr val="FFFFFF"/>
                </a:solidFill>
                <a:latin typeface="Poppins"/>
                <a:ea typeface="Poppins"/>
                <a:cs typeface="Poppins"/>
                <a:sym typeface="Poppins"/>
              </a:rPr>
              <a:t>cartesian coordinates of the pendulum’s end in meters.</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theta : </a:t>
            </a:r>
          </a:p>
          <a:p>
            <a:pPr algn="l" marL="1036320" indent="-345440" lvl="2">
              <a:lnSpc>
                <a:spcPts val="3359"/>
              </a:lnSpc>
              <a:buFont typeface="Arial"/>
              <a:buChar char="⚬"/>
            </a:pPr>
            <a:r>
              <a:rPr lang="en-US" sz="2400">
                <a:solidFill>
                  <a:srgbClr val="FFFFFF"/>
                </a:solidFill>
                <a:latin typeface="Poppins"/>
                <a:ea typeface="Poppins"/>
                <a:cs typeface="Poppins"/>
                <a:sym typeface="Poppins"/>
              </a:rPr>
              <a:t>angle in radians.</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tau: </a:t>
            </a:r>
          </a:p>
          <a:p>
            <a:pPr algn="l" marL="1036320" indent="-345440" lvl="2">
              <a:lnSpc>
                <a:spcPts val="3359"/>
              </a:lnSpc>
              <a:spcBef>
                <a:spcPct val="0"/>
              </a:spcBef>
              <a:buFont typeface="Arial"/>
              <a:buChar char="⚬"/>
            </a:pPr>
            <a:r>
              <a:rPr lang="en-US" sz="2400">
                <a:solidFill>
                  <a:srgbClr val="FFFFFF"/>
                </a:solidFill>
                <a:latin typeface="Poppins"/>
                <a:ea typeface="Poppins"/>
                <a:cs typeface="Poppins"/>
                <a:sym typeface="Poppins"/>
              </a:rPr>
              <a:t>torque in N m. Defined as positive counter-clockwise.</a:t>
            </a:r>
          </a:p>
        </p:txBody>
      </p:sp>
      <p:sp>
        <p:nvSpPr>
          <p:cNvPr name="TextBox 15" id="15"/>
          <p:cNvSpPr txBox="true"/>
          <p:nvPr/>
        </p:nvSpPr>
        <p:spPr>
          <a:xfrm rot="0">
            <a:off x="1430217" y="7759460"/>
            <a:ext cx="5761203" cy="1772285"/>
          </a:xfrm>
          <a:prstGeom prst="rect">
            <a:avLst/>
          </a:prstGeom>
        </p:spPr>
        <p:txBody>
          <a:bodyPr anchor="t" rtlCol="false" tIns="0" lIns="0" bIns="0" rIns="0">
            <a:spAutoFit/>
          </a:bodyPr>
          <a:lstStyle/>
          <a:p>
            <a:pPr algn="ctr">
              <a:lnSpc>
                <a:spcPts val="3919"/>
              </a:lnSpc>
            </a:pPr>
            <a:r>
              <a:rPr lang="en-US" sz="2799">
                <a:solidFill>
                  <a:srgbClr val="FFFFFF"/>
                </a:solidFill>
                <a:latin typeface="Poppins Bold"/>
                <a:ea typeface="Poppins Bold"/>
                <a:cs typeface="Poppins Bold"/>
                <a:sym typeface="Poppins Bold"/>
              </a:rPr>
              <a:t>Objective</a:t>
            </a:r>
          </a:p>
          <a:p>
            <a:pPr algn="ctr">
              <a:lnSpc>
                <a:spcPts val="3359"/>
              </a:lnSpc>
              <a:spcBef>
                <a:spcPct val="0"/>
              </a:spcBef>
            </a:pPr>
            <a:r>
              <a:rPr lang="en-US" sz="2400">
                <a:solidFill>
                  <a:srgbClr val="FFFFFF"/>
                </a:solidFill>
                <a:latin typeface="Poppins"/>
                <a:ea typeface="Poppins"/>
                <a:cs typeface="Poppins"/>
                <a:sym typeface="Poppins"/>
              </a:rPr>
              <a:t>Swing up and balance a pendulum and  Maximize cumulative reward by maintaining the pendulum upright. </a:t>
            </a:r>
          </a:p>
        </p:txBody>
      </p:sp>
      <p:sp>
        <p:nvSpPr>
          <p:cNvPr name="TextBox 16" id="16"/>
          <p:cNvSpPr txBox="true"/>
          <p:nvPr/>
        </p:nvSpPr>
        <p:spPr>
          <a:xfrm rot="0">
            <a:off x="9160227" y="3877459"/>
            <a:ext cx="2653671"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Bold"/>
                <a:ea typeface="Poppins Bold"/>
                <a:cs typeface="Poppins Bold"/>
                <a:sym typeface="Poppins Bold"/>
              </a:rPr>
              <a:t>Initial States</a:t>
            </a:r>
          </a:p>
        </p:txBody>
      </p:sp>
      <p:grpSp>
        <p:nvGrpSpPr>
          <p:cNvPr name="Group 17" id="17"/>
          <p:cNvGrpSpPr/>
          <p:nvPr/>
        </p:nvGrpSpPr>
        <p:grpSpPr>
          <a:xfrm rot="0">
            <a:off x="945139" y="354987"/>
            <a:ext cx="989158" cy="98915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6764721" y="534121"/>
            <a:ext cx="989158" cy="9891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01962" y="3405662"/>
            <a:ext cx="8591732"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MODEL</a:t>
            </a:r>
          </a:p>
        </p:txBody>
      </p:sp>
      <p:sp>
        <p:nvSpPr>
          <p:cNvPr name="TextBox 12" id="12"/>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SELECTION</a:t>
            </a:r>
          </a:p>
        </p:txBody>
      </p:sp>
      <p:sp>
        <p:nvSpPr>
          <p:cNvPr name="TextBox 13" id="13"/>
          <p:cNvSpPr txBox="true"/>
          <p:nvPr/>
        </p:nvSpPr>
        <p:spPr>
          <a:xfrm rot="0">
            <a:off x="16867339" y="732795"/>
            <a:ext cx="783923"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75048"/>
            <a:chOff x="0" y="0"/>
            <a:chExt cx="5302669" cy="1781699"/>
          </a:xfrm>
        </p:grpSpPr>
        <p:sp>
          <p:nvSpPr>
            <p:cNvPr name="Freeform 3" id="3"/>
            <p:cNvSpPr/>
            <p:nvPr/>
          </p:nvSpPr>
          <p:spPr>
            <a:xfrm flipH="false" flipV="false" rot="0">
              <a:off x="0" y="0"/>
              <a:ext cx="5302669" cy="1781699"/>
            </a:xfrm>
            <a:custGeom>
              <a:avLst/>
              <a:gdLst/>
              <a:ahLst/>
              <a:cxnLst/>
              <a:rect r="r" b="b" t="t" l="l"/>
              <a:pathLst>
                <a:path h="1781699" w="5302669">
                  <a:moveTo>
                    <a:pt x="0" y="0"/>
                  </a:moveTo>
                  <a:lnTo>
                    <a:pt x="5302669" y="0"/>
                  </a:lnTo>
                  <a:lnTo>
                    <a:pt x="5302669" y="1781699"/>
                  </a:lnTo>
                  <a:lnTo>
                    <a:pt x="0" y="1781699"/>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979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75713" y="151506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74945" y="5588034"/>
            <a:ext cx="5139754" cy="4072964"/>
          </a:xfrm>
          <a:custGeom>
            <a:avLst/>
            <a:gdLst/>
            <a:ahLst/>
            <a:cxnLst/>
            <a:rect r="r" b="b" t="t" l="l"/>
            <a:pathLst>
              <a:path h="4072964" w="5139754">
                <a:moveTo>
                  <a:pt x="0" y="0"/>
                </a:moveTo>
                <a:lnTo>
                  <a:pt x="5139754" y="0"/>
                </a:lnTo>
                <a:lnTo>
                  <a:pt x="5139754" y="4072963"/>
                </a:lnTo>
                <a:lnTo>
                  <a:pt x="0" y="4072963"/>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(BASELINE)</a:t>
            </a:r>
          </a:p>
        </p:txBody>
      </p:sp>
      <p:sp>
        <p:nvSpPr>
          <p:cNvPr name="TextBox 10" id="10"/>
          <p:cNvSpPr txBox="true"/>
          <p:nvPr/>
        </p:nvSpPr>
        <p:spPr>
          <a:xfrm rot="0">
            <a:off x="515573" y="3096873"/>
            <a:ext cx="8768596" cy="68630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Key Components of DQN</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Q-Network</a:t>
            </a:r>
          </a:p>
          <a:p>
            <a:pPr algn="l" marL="1036320" indent="-345440" lvl="2">
              <a:lnSpc>
                <a:spcPts val="3359"/>
              </a:lnSpc>
              <a:buFont typeface="Arial"/>
              <a:buChar char="⚬"/>
            </a:pPr>
            <a:r>
              <a:rPr lang="en-US" sz="2400">
                <a:solidFill>
                  <a:srgbClr val="FFFFFF"/>
                </a:solidFill>
                <a:latin typeface="Poppins"/>
                <a:ea typeface="Poppins"/>
                <a:cs typeface="Poppins"/>
                <a:sym typeface="Poppins"/>
              </a:rPr>
              <a:t>Input Layer: The current state of the environment.</a:t>
            </a:r>
          </a:p>
          <a:p>
            <a:pPr algn="l" marL="1036320" indent="-345440" lvl="2">
              <a:lnSpc>
                <a:spcPts val="3359"/>
              </a:lnSpc>
              <a:buFont typeface="Arial"/>
              <a:buChar char="⚬"/>
            </a:pPr>
            <a:r>
              <a:rPr lang="en-US" sz="2400">
                <a:solidFill>
                  <a:srgbClr val="FFFFFF"/>
                </a:solidFill>
                <a:latin typeface="Poppins"/>
                <a:ea typeface="Poppins"/>
                <a:cs typeface="Poppins"/>
                <a:sym typeface="Poppins"/>
              </a:rPr>
              <a:t>Hidden Layers: Several layers to extract features from the state.</a:t>
            </a:r>
          </a:p>
          <a:p>
            <a:pPr algn="l" marL="1036320" indent="-345440" lvl="2">
              <a:lnSpc>
                <a:spcPts val="3359"/>
              </a:lnSpc>
              <a:buFont typeface="Arial"/>
              <a:buChar char="⚬"/>
            </a:pPr>
            <a:r>
              <a:rPr lang="en-US" sz="2400">
                <a:solidFill>
                  <a:srgbClr val="FFFFFF"/>
                </a:solidFill>
                <a:latin typeface="Poppins"/>
                <a:ea typeface="Poppins"/>
                <a:cs typeface="Poppins"/>
                <a:sym typeface="Poppins"/>
              </a:rPr>
              <a:t>Output Layer: Q-values for each possible action.</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Experience Replay</a:t>
            </a:r>
          </a:p>
          <a:p>
            <a:pPr algn="l" marL="1036320" indent="-345440" lvl="2">
              <a:lnSpc>
                <a:spcPts val="3359"/>
              </a:lnSpc>
              <a:buFont typeface="Arial"/>
              <a:buChar char="⚬"/>
            </a:pPr>
            <a:r>
              <a:rPr lang="en-US" sz="2400">
                <a:solidFill>
                  <a:srgbClr val="FFFFFF"/>
                </a:solidFill>
                <a:latin typeface="Poppins"/>
                <a:ea typeface="Poppins"/>
                <a:cs typeface="Poppins"/>
                <a:sym typeface="Poppins"/>
              </a:rPr>
              <a:t>Replay Buffer: Stores agent's experiences (s, a, r, s').</a:t>
            </a:r>
          </a:p>
          <a:p>
            <a:pPr algn="l" marL="1036320" indent="-345440" lvl="2">
              <a:lnSpc>
                <a:spcPts val="3359"/>
              </a:lnSpc>
              <a:buFont typeface="Arial"/>
              <a:buChar char="⚬"/>
            </a:pPr>
            <a:r>
              <a:rPr lang="en-US" sz="2400">
                <a:solidFill>
                  <a:srgbClr val="FFFFFF"/>
                </a:solidFill>
                <a:latin typeface="Poppins"/>
                <a:ea typeface="Poppins"/>
                <a:cs typeface="Poppins"/>
                <a:sym typeface="Poppins"/>
              </a:rPr>
              <a:t>Batch Training: Random mini-batches sampled from the buffer for training.</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Target Network</a:t>
            </a:r>
          </a:p>
          <a:p>
            <a:pPr algn="l" marL="1036320" indent="-345440" lvl="2">
              <a:lnSpc>
                <a:spcPts val="3359"/>
              </a:lnSpc>
              <a:buFont typeface="Arial"/>
              <a:buChar char="⚬"/>
            </a:pPr>
            <a:r>
              <a:rPr lang="en-US" sz="2400">
                <a:solidFill>
                  <a:srgbClr val="FFFFFF"/>
                </a:solidFill>
                <a:latin typeface="Poppins"/>
                <a:ea typeface="Poppins"/>
                <a:cs typeface="Poppins"/>
                <a:sym typeface="Poppins"/>
              </a:rPr>
              <a:t>Purpose: Provides stable Q-value targets.</a:t>
            </a:r>
          </a:p>
          <a:p>
            <a:pPr algn="l" marL="1036320" indent="-345440" lvl="2">
              <a:lnSpc>
                <a:spcPts val="3359"/>
              </a:lnSpc>
              <a:buFont typeface="Arial"/>
              <a:buChar char="⚬"/>
            </a:pPr>
            <a:r>
              <a:rPr lang="en-US" sz="2400">
                <a:solidFill>
                  <a:srgbClr val="FFFFFF"/>
                </a:solidFill>
                <a:latin typeface="Poppins"/>
                <a:ea typeface="Poppins"/>
                <a:cs typeface="Poppins"/>
                <a:sym typeface="Poppins"/>
              </a:rPr>
              <a:t>Target Update: Updated periodically with the Q-Network's weights.</a:t>
            </a:r>
          </a:p>
          <a:p>
            <a:pPr algn="l">
              <a:lnSpc>
                <a:spcPts val="3359"/>
              </a:lnSpc>
              <a:spcBef>
                <a:spcPct val="0"/>
              </a:spcBef>
            </a:pPr>
          </a:p>
        </p:txBody>
      </p:sp>
      <p:sp>
        <p:nvSpPr>
          <p:cNvPr name="TextBox 11" id="11"/>
          <p:cNvSpPr txBox="true"/>
          <p:nvPr/>
        </p:nvSpPr>
        <p:spPr>
          <a:xfrm rot="0">
            <a:off x="9144000" y="3096873"/>
            <a:ext cx="9050374" cy="30911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Gradient shows high variability, with spikes up to 14.</a:t>
            </a:r>
          </a:p>
          <a:p>
            <a:pPr algn="l" marL="518160" indent="-259080" lvl="1">
              <a:lnSpc>
                <a:spcPts val="3359"/>
              </a:lnSpc>
              <a:buFont typeface="Arial"/>
              <a:buChar char="•"/>
            </a:pPr>
            <a:r>
              <a:rPr lang="en-US" sz="2400">
                <a:solidFill>
                  <a:srgbClr val="FFFFFF"/>
                </a:solidFill>
                <a:latin typeface="Poppins"/>
                <a:ea typeface="Poppins"/>
                <a:cs typeface="Poppins"/>
                <a:sym typeface="Poppins"/>
              </a:rPr>
              <a:t>Loss</a:t>
            </a:r>
            <a:r>
              <a:rPr lang="en-US" sz="2400">
                <a:solidFill>
                  <a:srgbClr val="FFFFFF"/>
                </a:solidFill>
                <a:latin typeface="Poppins"/>
                <a:ea typeface="Poppins"/>
                <a:cs typeface="Poppins"/>
                <a:sym typeface="Poppins"/>
              </a:rPr>
              <a:t> gradually increases and stabilizes around 2-3.</a:t>
            </a:r>
          </a:p>
          <a:p>
            <a:pPr algn="l" marL="518160" indent="-259080" lvl="1">
              <a:lnSpc>
                <a:spcPts val="3359"/>
              </a:lnSpc>
              <a:buFont typeface="Arial"/>
              <a:buChar char="•"/>
            </a:pPr>
            <a:r>
              <a:rPr lang="en-US" sz="2400">
                <a:solidFill>
                  <a:srgbClr val="FFFFFF"/>
                </a:solidFill>
                <a:latin typeface="Poppins"/>
                <a:ea typeface="Poppins"/>
                <a:cs typeface="Poppins"/>
                <a:sym typeface="Poppins"/>
              </a:rPr>
              <a:t>Av</a:t>
            </a:r>
            <a:r>
              <a:rPr lang="en-US" sz="2400">
                <a:solidFill>
                  <a:srgbClr val="FFFFFF"/>
                </a:solidFill>
                <a:latin typeface="Poppins"/>
                <a:ea typeface="Poppins"/>
                <a:cs typeface="Poppins"/>
                <a:sym typeface="Poppins"/>
              </a:rPr>
              <a:t>erage Q-va</a:t>
            </a:r>
            <a:r>
              <a:rPr lang="en-US" sz="2400">
                <a:solidFill>
                  <a:srgbClr val="FFFFFF"/>
                </a:solidFill>
                <a:latin typeface="Poppins"/>
                <a:ea typeface="Poppins"/>
                <a:cs typeface="Poppins"/>
                <a:sym typeface="Poppins"/>
              </a:rPr>
              <a:t>lue initially decreases, then increases</a:t>
            </a:r>
          </a:p>
          <a:p>
            <a:pPr algn="l" marL="518160" indent="-259080" lvl="1">
              <a:lnSpc>
                <a:spcPts val="3359"/>
              </a:lnSpc>
              <a:buFont typeface="Arial"/>
              <a:buChar char="•"/>
            </a:pPr>
            <a:r>
              <a:rPr lang="en-US" sz="2400">
                <a:solidFill>
                  <a:srgbClr val="FFFFFF"/>
                </a:solidFill>
                <a:latin typeface="Poppins"/>
                <a:ea typeface="Poppins"/>
                <a:cs typeface="Poppins"/>
                <a:sym typeface="Poppins"/>
              </a:rPr>
              <a:t>Episod</a:t>
            </a:r>
            <a:r>
              <a:rPr lang="en-US" sz="2400">
                <a:solidFill>
                  <a:srgbClr val="FFFFFF"/>
                </a:solidFill>
                <a:latin typeface="Poppins"/>
                <a:ea typeface="Poppins"/>
                <a:cs typeface="Poppins"/>
                <a:sym typeface="Poppins"/>
              </a:rPr>
              <a:t>e Return is highly variable, but showed an overall upward trend.</a:t>
            </a:r>
          </a:p>
          <a:p>
            <a:pPr algn="l">
              <a:lnSpc>
                <a:spcPts val="3359"/>
              </a:lnSpc>
              <a:spcBef>
                <a:spcPct val="0"/>
              </a:spcBef>
            </a:pPr>
          </a:p>
        </p:txBody>
      </p:sp>
      <p:sp>
        <p:nvSpPr>
          <p:cNvPr name="TextBox 12" id="12"/>
          <p:cNvSpPr txBox="true"/>
          <p:nvPr/>
        </p:nvSpPr>
        <p:spPr>
          <a:xfrm rot="0">
            <a:off x="9608530" y="7008934"/>
            <a:ext cx="2842054" cy="1682115"/>
          </a:xfrm>
          <a:prstGeom prst="rect">
            <a:avLst/>
          </a:prstGeom>
        </p:spPr>
        <p:txBody>
          <a:bodyPr anchor="t" rtlCol="false" tIns="0" lIns="0" bIns="0" rIns="0">
            <a:spAutoFit/>
          </a:bodyPr>
          <a:lstStyle/>
          <a:p>
            <a:pPr algn="ctr">
              <a:lnSpc>
                <a:spcPts val="3359"/>
              </a:lnSpc>
            </a:pPr>
            <a:r>
              <a:rPr lang="en-US" sz="2400">
                <a:solidFill>
                  <a:srgbClr val="FFFFFF"/>
                </a:solidFill>
                <a:latin typeface="Poppins"/>
                <a:ea typeface="Poppins"/>
                <a:cs typeface="Poppins"/>
                <a:sym typeface="Poppins"/>
              </a:rPr>
              <a:t>Gradient → </a:t>
            </a:r>
            <a:r>
              <a:rPr lang="en-US" sz="2400">
                <a:solidFill>
                  <a:srgbClr val="2600B1"/>
                </a:solidFill>
                <a:latin typeface="Poppins"/>
                <a:ea typeface="Poppins"/>
                <a:cs typeface="Poppins"/>
                <a:sym typeface="Poppins"/>
              </a:rPr>
              <a:t>Blue</a:t>
            </a:r>
          </a:p>
          <a:p>
            <a:pPr algn="ctr">
              <a:lnSpc>
                <a:spcPts val="3359"/>
              </a:lnSpc>
            </a:pPr>
            <a:r>
              <a:rPr lang="en-US" sz="2400">
                <a:solidFill>
                  <a:srgbClr val="FFFFFF"/>
                </a:solidFill>
                <a:latin typeface="Poppins"/>
                <a:ea typeface="Poppins"/>
                <a:cs typeface="Poppins"/>
                <a:sym typeface="Poppins"/>
              </a:rPr>
              <a:t>Loss → </a:t>
            </a:r>
            <a:r>
              <a:rPr lang="en-US" sz="2400">
                <a:solidFill>
                  <a:srgbClr val="FF5757"/>
                </a:solidFill>
                <a:latin typeface="Poppins"/>
                <a:ea typeface="Poppins"/>
                <a:cs typeface="Poppins"/>
                <a:sym typeface="Poppins"/>
              </a:rPr>
              <a:t>Red</a:t>
            </a:r>
          </a:p>
          <a:p>
            <a:pPr algn="ctr">
              <a:lnSpc>
                <a:spcPts val="3359"/>
              </a:lnSpc>
            </a:pPr>
            <a:r>
              <a:rPr lang="en-US" sz="2400">
                <a:solidFill>
                  <a:srgbClr val="FFFFFF"/>
                </a:solidFill>
                <a:latin typeface="Poppins"/>
                <a:ea typeface="Poppins"/>
                <a:cs typeface="Poppins"/>
                <a:sym typeface="Poppins"/>
              </a:rPr>
              <a:t>Q-value → </a:t>
            </a:r>
            <a:r>
              <a:rPr lang="en-US" sz="2400">
                <a:solidFill>
                  <a:srgbClr val="7ED957"/>
                </a:solidFill>
                <a:latin typeface="Poppins"/>
                <a:ea typeface="Poppins"/>
                <a:cs typeface="Poppins"/>
                <a:sym typeface="Poppins"/>
              </a:rPr>
              <a:t>Green</a:t>
            </a:r>
          </a:p>
          <a:p>
            <a:pPr algn="ctr">
              <a:lnSpc>
                <a:spcPts val="3359"/>
              </a:lnSpc>
              <a:spcBef>
                <a:spcPct val="0"/>
              </a:spcBef>
            </a:pPr>
            <a:r>
              <a:rPr lang="en-US" sz="2400">
                <a:solidFill>
                  <a:srgbClr val="FFFFFF"/>
                </a:solidFill>
                <a:latin typeface="Poppins"/>
                <a:ea typeface="Poppins"/>
                <a:cs typeface="Poppins"/>
                <a:sym typeface="Poppins"/>
              </a:rPr>
              <a:t>Return → </a:t>
            </a:r>
            <a:r>
              <a:rPr lang="en-US" sz="2400">
                <a:solidFill>
                  <a:srgbClr val="FFC68A"/>
                </a:solidFill>
                <a:latin typeface="Poppins"/>
                <a:ea typeface="Poppins"/>
                <a:cs typeface="Poppins"/>
                <a:sym typeface="Poppins"/>
              </a:rPr>
              <a:t>Yellow</a:t>
            </a:r>
          </a:p>
        </p:txBody>
      </p:sp>
      <p:grpSp>
        <p:nvGrpSpPr>
          <p:cNvPr name="Group 13" id="13"/>
          <p:cNvGrpSpPr/>
          <p:nvPr/>
        </p:nvGrpSpPr>
        <p:grpSpPr>
          <a:xfrm rot="0">
            <a:off x="945139" y="354987"/>
            <a:ext cx="989158" cy="9891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28700" y="553661"/>
            <a:ext cx="783923"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535121"/>
            <a:chOff x="0" y="0"/>
            <a:chExt cx="5302669" cy="1796018"/>
          </a:xfrm>
        </p:grpSpPr>
        <p:sp>
          <p:nvSpPr>
            <p:cNvPr name="Freeform 3" id="3"/>
            <p:cNvSpPr/>
            <p:nvPr/>
          </p:nvSpPr>
          <p:spPr>
            <a:xfrm flipH="false" flipV="false" rot="0">
              <a:off x="0" y="0"/>
              <a:ext cx="5302669" cy="1796018"/>
            </a:xfrm>
            <a:custGeom>
              <a:avLst/>
              <a:gdLst/>
              <a:ahLst/>
              <a:cxnLst/>
              <a:rect r="r" b="b" t="t" l="l"/>
              <a:pathLst>
                <a:path h="1796018" w="5302669">
                  <a:moveTo>
                    <a:pt x="0" y="0"/>
                  </a:moveTo>
                  <a:lnTo>
                    <a:pt x="5302669" y="0"/>
                  </a:lnTo>
                  <a:lnTo>
                    <a:pt x="5302669" y="1796018"/>
                  </a:lnTo>
                  <a:lnTo>
                    <a:pt x="0" y="1796018"/>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341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75713" y="151506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318013" y="6361725"/>
            <a:ext cx="4348951" cy="3446297"/>
          </a:xfrm>
          <a:custGeom>
            <a:avLst/>
            <a:gdLst/>
            <a:ahLst/>
            <a:cxnLst/>
            <a:rect r="r" b="b" t="t" l="l"/>
            <a:pathLst>
              <a:path h="3446297" w="4348951">
                <a:moveTo>
                  <a:pt x="0" y="0"/>
                </a:moveTo>
                <a:lnTo>
                  <a:pt x="4348951" y="0"/>
                </a:lnTo>
                <a:lnTo>
                  <a:pt x="4348951" y="3446297"/>
                </a:lnTo>
                <a:lnTo>
                  <a:pt x="0" y="3446297"/>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(NOISY DQN)</a:t>
            </a:r>
          </a:p>
        </p:txBody>
      </p:sp>
      <p:sp>
        <p:nvSpPr>
          <p:cNvPr name="TextBox 10" id="10"/>
          <p:cNvSpPr txBox="true"/>
          <p:nvPr/>
        </p:nvSpPr>
        <p:spPr>
          <a:xfrm rot="0">
            <a:off x="515573" y="3096873"/>
            <a:ext cx="8768596" cy="64439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Key Components of Noisy DQN</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Noisy Q-Network</a:t>
            </a:r>
          </a:p>
          <a:p>
            <a:pPr algn="l" marL="1036320" indent="-345440" lvl="2">
              <a:lnSpc>
                <a:spcPts val="3359"/>
              </a:lnSpc>
              <a:buFont typeface="Arial"/>
              <a:buChar char="⚬"/>
            </a:pPr>
            <a:r>
              <a:rPr lang="en-US" sz="2400">
                <a:solidFill>
                  <a:srgbClr val="FFFFFF"/>
                </a:solidFill>
                <a:latin typeface="Poppins"/>
                <a:ea typeface="Poppins"/>
                <a:cs typeface="Poppins"/>
                <a:sym typeface="Poppins"/>
              </a:rPr>
              <a:t>Input Layer: The current state of the environment.</a:t>
            </a:r>
          </a:p>
          <a:p>
            <a:pPr algn="l" marL="1036320" indent="-345440" lvl="2">
              <a:lnSpc>
                <a:spcPts val="3359"/>
              </a:lnSpc>
              <a:buFont typeface="Arial"/>
              <a:buChar char="⚬"/>
            </a:pPr>
            <a:r>
              <a:rPr lang="en-US" sz="2400">
                <a:solidFill>
                  <a:srgbClr val="FFFFFF"/>
                </a:solidFill>
                <a:latin typeface="Poppins"/>
                <a:ea typeface="Poppins"/>
                <a:cs typeface="Poppins"/>
                <a:sym typeface="Poppins"/>
              </a:rPr>
              <a:t>Hidden Layers: Several layers to extract features from the state.</a:t>
            </a:r>
          </a:p>
          <a:p>
            <a:pPr algn="l" marL="1036320" indent="-345440" lvl="2">
              <a:lnSpc>
                <a:spcPts val="3359"/>
              </a:lnSpc>
              <a:buFont typeface="Arial"/>
              <a:buChar char="⚬"/>
            </a:pPr>
            <a:r>
              <a:rPr lang="en-US" sz="2400">
                <a:solidFill>
                  <a:srgbClr val="FFFFFF"/>
                </a:solidFill>
                <a:latin typeface="Poppins"/>
                <a:ea typeface="Poppins"/>
                <a:cs typeface="Poppins"/>
                <a:sym typeface="Poppins"/>
              </a:rPr>
              <a:t>Output Layer: Q-values for each possible action, with add</a:t>
            </a:r>
            <a:r>
              <a:rPr lang="en-US" sz="2400">
                <a:solidFill>
                  <a:srgbClr val="FFFFFF"/>
                </a:solidFill>
                <a:latin typeface="Poppins"/>
                <a:ea typeface="Poppins"/>
                <a:cs typeface="Poppins"/>
                <a:sym typeface="Poppins"/>
              </a:rPr>
              <a:t>ed noise to encourage exploration.</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Noisy Layers</a:t>
            </a:r>
          </a:p>
          <a:p>
            <a:pPr algn="l" marL="1036320" indent="-345440" lvl="2">
              <a:lnSpc>
                <a:spcPts val="3359"/>
              </a:lnSpc>
              <a:buFont typeface="Arial"/>
              <a:buChar char="⚬"/>
            </a:pPr>
            <a:r>
              <a:rPr lang="en-US" sz="2400">
                <a:solidFill>
                  <a:srgbClr val="FFFFFF"/>
                </a:solidFill>
                <a:latin typeface="Poppins"/>
                <a:ea typeface="Poppins"/>
                <a:cs typeface="Poppins"/>
                <a:sym typeface="Poppins"/>
              </a:rPr>
              <a:t>Noise</a:t>
            </a:r>
            <a:r>
              <a:rPr lang="en-US" sz="2400">
                <a:solidFill>
                  <a:srgbClr val="FFFFFF"/>
                </a:solidFill>
                <a:latin typeface="Poppins"/>
                <a:ea typeface="Poppins"/>
                <a:cs typeface="Poppins"/>
                <a:sym typeface="Poppins"/>
              </a:rPr>
              <a:t> Injection: Gaussian noise is added to the weights of the neural network to create a stochastic policy.</a:t>
            </a:r>
          </a:p>
          <a:p>
            <a:pPr algn="l" marL="1036320" indent="-345440" lvl="2">
              <a:lnSpc>
                <a:spcPts val="3359"/>
              </a:lnSpc>
              <a:buFont typeface="Arial"/>
              <a:buChar char="⚬"/>
            </a:pPr>
            <a:r>
              <a:rPr lang="en-US" sz="2400">
                <a:solidFill>
                  <a:srgbClr val="FFFFFF"/>
                </a:solidFill>
                <a:latin typeface="Poppins"/>
                <a:ea typeface="Poppins"/>
                <a:cs typeface="Poppins"/>
                <a:sym typeface="Poppins"/>
              </a:rPr>
              <a:t>Learnable Parameters: The parameters of the noise distribution are learned during training, enabling adaptive exploration.</a:t>
            </a:r>
          </a:p>
          <a:p>
            <a:pPr algn="l">
              <a:lnSpc>
                <a:spcPts val="3359"/>
              </a:lnSpc>
              <a:spcBef>
                <a:spcPct val="0"/>
              </a:spcBef>
            </a:pPr>
          </a:p>
        </p:txBody>
      </p:sp>
      <p:sp>
        <p:nvSpPr>
          <p:cNvPr name="TextBox 11" id="11"/>
          <p:cNvSpPr txBox="true"/>
          <p:nvPr/>
        </p:nvSpPr>
        <p:spPr>
          <a:xfrm rot="0">
            <a:off x="9144000" y="3096873"/>
            <a:ext cx="9050374" cy="35102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Gradient initially high, then stabilizes at a low level before increasing again.</a:t>
            </a:r>
          </a:p>
          <a:p>
            <a:pPr algn="l" marL="518160" indent="-259080" lvl="1">
              <a:lnSpc>
                <a:spcPts val="3359"/>
              </a:lnSpc>
              <a:buFont typeface="Arial"/>
              <a:buChar char="•"/>
            </a:pPr>
            <a:r>
              <a:rPr lang="en-US" sz="2400">
                <a:solidFill>
                  <a:srgbClr val="FFFFFF"/>
                </a:solidFill>
                <a:latin typeface="Poppins"/>
                <a:ea typeface="Poppins"/>
                <a:cs typeface="Poppins"/>
                <a:sym typeface="Poppins"/>
              </a:rPr>
              <a:t>Loss starts very high, quickly drops and remains low.</a:t>
            </a:r>
          </a:p>
          <a:p>
            <a:pPr algn="l" marL="518160" indent="-259080" lvl="1">
              <a:lnSpc>
                <a:spcPts val="3359"/>
              </a:lnSpc>
              <a:buFont typeface="Arial"/>
              <a:buChar char="•"/>
            </a:pPr>
            <a:r>
              <a:rPr lang="en-US" sz="2400">
                <a:solidFill>
                  <a:srgbClr val="FFFFFF"/>
                </a:solidFill>
                <a:latin typeface="Poppins"/>
                <a:ea typeface="Poppins"/>
                <a:cs typeface="Poppins"/>
                <a:sym typeface="Poppins"/>
              </a:rPr>
              <a:t>Average Q-valueremains stable until around step 15000, then drops sharply.</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Episode Return fluctuates but shows no clear improvement trend.</a:t>
            </a:r>
          </a:p>
        </p:txBody>
      </p:sp>
      <p:sp>
        <p:nvSpPr>
          <p:cNvPr name="TextBox 12" id="12"/>
          <p:cNvSpPr txBox="true"/>
          <p:nvPr/>
        </p:nvSpPr>
        <p:spPr>
          <a:xfrm rot="0">
            <a:off x="9608530" y="7210479"/>
            <a:ext cx="2842054" cy="1682115"/>
          </a:xfrm>
          <a:prstGeom prst="rect">
            <a:avLst/>
          </a:prstGeom>
        </p:spPr>
        <p:txBody>
          <a:bodyPr anchor="t" rtlCol="false" tIns="0" lIns="0" bIns="0" rIns="0">
            <a:spAutoFit/>
          </a:bodyPr>
          <a:lstStyle/>
          <a:p>
            <a:pPr algn="ctr">
              <a:lnSpc>
                <a:spcPts val="3359"/>
              </a:lnSpc>
            </a:pPr>
            <a:r>
              <a:rPr lang="en-US" sz="2400">
                <a:solidFill>
                  <a:srgbClr val="FFFFFF"/>
                </a:solidFill>
                <a:latin typeface="Poppins"/>
                <a:ea typeface="Poppins"/>
                <a:cs typeface="Poppins"/>
                <a:sym typeface="Poppins"/>
              </a:rPr>
              <a:t>Gradient → </a:t>
            </a:r>
            <a:r>
              <a:rPr lang="en-US" sz="2400">
                <a:solidFill>
                  <a:srgbClr val="2600B1"/>
                </a:solidFill>
                <a:latin typeface="Poppins"/>
                <a:ea typeface="Poppins"/>
                <a:cs typeface="Poppins"/>
                <a:sym typeface="Poppins"/>
              </a:rPr>
              <a:t>Blue</a:t>
            </a:r>
          </a:p>
          <a:p>
            <a:pPr algn="ctr">
              <a:lnSpc>
                <a:spcPts val="3359"/>
              </a:lnSpc>
            </a:pPr>
            <a:r>
              <a:rPr lang="en-US" sz="2400">
                <a:solidFill>
                  <a:srgbClr val="FFFFFF"/>
                </a:solidFill>
                <a:latin typeface="Poppins"/>
                <a:ea typeface="Poppins"/>
                <a:cs typeface="Poppins"/>
                <a:sym typeface="Poppins"/>
              </a:rPr>
              <a:t>Loss → </a:t>
            </a:r>
            <a:r>
              <a:rPr lang="en-US" sz="2400">
                <a:solidFill>
                  <a:srgbClr val="FF5757"/>
                </a:solidFill>
                <a:latin typeface="Poppins"/>
                <a:ea typeface="Poppins"/>
                <a:cs typeface="Poppins"/>
                <a:sym typeface="Poppins"/>
              </a:rPr>
              <a:t>Red</a:t>
            </a:r>
          </a:p>
          <a:p>
            <a:pPr algn="ctr">
              <a:lnSpc>
                <a:spcPts val="3359"/>
              </a:lnSpc>
            </a:pPr>
            <a:r>
              <a:rPr lang="en-US" sz="2400">
                <a:solidFill>
                  <a:srgbClr val="FFFFFF"/>
                </a:solidFill>
                <a:latin typeface="Poppins"/>
                <a:ea typeface="Poppins"/>
                <a:cs typeface="Poppins"/>
                <a:sym typeface="Poppins"/>
              </a:rPr>
              <a:t>Q-value → </a:t>
            </a:r>
            <a:r>
              <a:rPr lang="en-US" sz="2400">
                <a:solidFill>
                  <a:srgbClr val="7ED957"/>
                </a:solidFill>
                <a:latin typeface="Poppins"/>
                <a:ea typeface="Poppins"/>
                <a:cs typeface="Poppins"/>
                <a:sym typeface="Poppins"/>
              </a:rPr>
              <a:t>Green</a:t>
            </a:r>
          </a:p>
          <a:p>
            <a:pPr algn="ctr">
              <a:lnSpc>
                <a:spcPts val="3359"/>
              </a:lnSpc>
              <a:spcBef>
                <a:spcPct val="0"/>
              </a:spcBef>
            </a:pPr>
            <a:r>
              <a:rPr lang="en-US" sz="2400">
                <a:solidFill>
                  <a:srgbClr val="FFFFFF"/>
                </a:solidFill>
                <a:latin typeface="Poppins"/>
                <a:ea typeface="Poppins"/>
                <a:cs typeface="Poppins"/>
                <a:sym typeface="Poppins"/>
              </a:rPr>
              <a:t>Return → </a:t>
            </a:r>
            <a:r>
              <a:rPr lang="en-US" sz="2400">
                <a:solidFill>
                  <a:srgbClr val="FFC68A"/>
                </a:solidFill>
                <a:latin typeface="Poppins"/>
                <a:ea typeface="Poppins"/>
                <a:cs typeface="Poppins"/>
                <a:sym typeface="Poppins"/>
              </a:rPr>
              <a:t>Yellow</a:t>
            </a:r>
          </a:p>
        </p:txBody>
      </p:sp>
      <p:grpSp>
        <p:nvGrpSpPr>
          <p:cNvPr name="Group 13" id="13"/>
          <p:cNvGrpSpPr/>
          <p:nvPr/>
        </p:nvGrpSpPr>
        <p:grpSpPr>
          <a:xfrm rot="0">
            <a:off x="945139" y="354987"/>
            <a:ext cx="989158" cy="9891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535121"/>
            <a:chOff x="0" y="0"/>
            <a:chExt cx="5302669" cy="1796018"/>
          </a:xfrm>
        </p:grpSpPr>
        <p:sp>
          <p:nvSpPr>
            <p:cNvPr name="Freeform 3" id="3"/>
            <p:cNvSpPr/>
            <p:nvPr/>
          </p:nvSpPr>
          <p:spPr>
            <a:xfrm flipH="false" flipV="false" rot="0">
              <a:off x="0" y="0"/>
              <a:ext cx="5302669" cy="1796018"/>
            </a:xfrm>
            <a:custGeom>
              <a:avLst/>
              <a:gdLst/>
              <a:ahLst/>
              <a:cxnLst/>
              <a:rect r="r" b="b" t="t" l="l"/>
              <a:pathLst>
                <a:path h="1796018" w="5302669">
                  <a:moveTo>
                    <a:pt x="0" y="0"/>
                  </a:moveTo>
                  <a:lnTo>
                    <a:pt x="5302669" y="0"/>
                  </a:lnTo>
                  <a:lnTo>
                    <a:pt x="5302669" y="1796018"/>
                  </a:lnTo>
                  <a:lnTo>
                    <a:pt x="0" y="1796018"/>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341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75713" y="151506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23864" y="5481774"/>
            <a:ext cx="5486557" cy="4336862"/>
          </a:xfrm>
          <a:custGeom>
            <a:avLst/>
            <a:gdLst/>
            <a:ahLst/>
            <a:cxnLst/>
            <a:rect r="r" b="b" t="t" l="l"/>
            <a:pathLst>
              <a:path h="4336862" w="5486557">
                <a:moveTo>
                  <a:pt x="0" y="0"/>
                </a:moveTo>
                <a:lnTo>
                  <a:pt x="5486557" y="0"/>
                </a:lnTo>
                <a:lnTo>
                  <a:pt x="5486557" y="4336862"/>
                </a:lnTo>
                <a:lnTo>
                  <a:pt x="0" y="4336862"/>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BUILDING (DDPG)</a:t>
            </a:r>
          </a:p>
        </p:txBody>
      </p:sp>
      <p:sp>
        <p:nvSpPr>
          <p:cNvPr name="TextBox 10" id="10"/>
          <p:cNvSpPr txBox="true"/>
          <p:nvPr/>
        </p:nvSpPr>
        <p:spPr>
          <a:xfrm rot="0">
            <a:off x="515573" y="3096873"/>
            <a:ext cx="8768596" cy="51866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Key Components of DDPG</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Actor Network</a:t>
            </a:r>
          </a:p>
          <a:p>
            <a:pPr algn="l" marL="1036320" indent="-345440" lvl="2">
              <a:lnSpc>
                <a:spcPts val="3359"/>
              </a:lnSpc>
              <a:buFont typeface="Arial"/>
              <a:buChar char="⚬"/>
            </a:pPr>
            <a:r>
              <a:rPr lang="en-US" sz="2400">
                <a:solidFill>
                  <a:srgbClr val="FFFFFF"/>
                </a:solidFill>
                <a:latin typeface="Poppins"/>
                <a:ea typeface="Poppins"/>
                <a:cs typeface="Poppins"/>
                <a:sym typeface="Poppins"/>
              </a:rPr>
              <a:t>Input Layer: Receives the current state.</a:t>
            </a:r>
          </a:p>
          <a:p>
            <a:pPr algn="l" marL="1036320" indent="-345440" lvl="2">
              <a:lnSpc>
                <a:spcPts val="3359"/>
              </a:lnSpc>
              <a:buFont typeface="Arial"/>
              <a:buChar char="⚬"/>
            </a:pPr>
            <a:r>
              <a:rPr lang="en-US" sz="2400">
                <a:solidFill>
                  <a:srgbClr val="FFFFFF"/>
                </a:solidFill>
                <a:latin typeface="Poppins"/>
                <a:ea typeface="Poppins"/>
                <a:cs typeface="Poppins"/>
                <a:sym typeface="Poppins"/>
              </a:rPr>
              <a:t>Hidden Layers: Extract features from the state.</a:t>
            </a:r>
          </a:p>
          <a:p>
            <a:pPr algn="l" marL="1036320" indent="-345440" lvl="2">
              <a:lnSpc>
                <a:spcPts val="3359"/>
              </a:lnSpc>
              <a:buFont typeface="Arial"/>
              <a:buChar char="⚬"/>
            </a:pPr>
            <a:r>
              <a:rPr lang="en-US" sz="2400">
                <a:solidFill>
                  <a:srgbClr val="FFFFFF"/>
                </a:solidFill>
                <a:latin typeface="Poppins"/>
                <a:ea typeface="Poppins"/>
                <a:cs typeface="Poppins"/>
                <a:sym typeface="Poppins"/>
              </a:rPr>
              <a:t>Output Layer: Outputs a specific action for th</a:t>
            </a:r>
            <a:r>
              <a:rPr lang="en-US" sz="2400">
                <a:solidFill>
                  <a:srgbClr val="FFFFFF"/>
                </a:solidFill>
                <a:latin typeface="Poppins"/>
                <a:ea typeface="Poppins"/>
                <a:cs typeface="Poppins"/>
                <a:sym typeface="Poppins"/>
              </a:rPr>
              <a:t>e given state.</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Cr</a:t>
            </a:r>
            <a:r>
              <a:rPr lang="en-US" sz="2400">
                <a:solidFill>
                  <a:srgbClr val="FFFFFF"/>
                </a:solidFill>
                <a:latin typeface="Poppins Bold"/>
                <a:ea typeface="Poppins Bold"/>
                <a:cs typeface="Poppins Bold"/>
                <a:sym typeface="Poppins Bold"/>
              </a:rPr>
              <a:t>itic Network</a:t>
            </a:r>
          </a:p>
          <a:p>
            <a:pPr algn="l" marL="1036320" indent="-345440" lvl="2">
              <a:lnSpc>
                <a:spcPts val="3359"/>
              </a:lnSpc>
              <a:buFont typeface="Arial"/>
              <a:buChar char="⚬"/>
            </a:pPr>
            <a:r>
              <a:rPr lang="en-US" sz="2400">
                <a:solidFill>
                  <a:srgbClr val="FFFFFF"/>
                </a:solidFill>
                <a:latin typeface="Poppins"/>
                <a:ea typeface="Poppins"/>
                <a:cs typeface="Poppins"/>
                <a:sym typeface="Poppins"/>
              </a:rPr>
              <a:t>Input Layer: Receives the state and action.</a:t>
            </a:r>
          </a:p>
          <a:p>
            <a:pPr algn="l" marL="1036320" indent="-345440" lvl="2">
              <a:lnSpc>
                <a:spcPts val="3359"/>
              </a:lnSpc>
              <a:buFont typeface="Arial"/>
              <a:buChar char="⚬"/>
            </a:pPr>
            <a:r>
              <a:rPr lang="en-US" sz="2400">
                <a:solidFill>
                  <a:srgbClr val="FFFFFF"/>
                </a:solidFill>
                <a:latin typeface="Poppins"/>
                <a:ea typeface="Poppins"/>
                <a:cs typeface="Poppins"/>
                <a:sym typeface="Poppins"/>
              </a:rPr>
              <a:t>Hidd</a:t>
            </a:r>
            <a:r>
              <a:rPr lang="en-US" sz="2400">
                <a:solidFill>
                  <a:srgbClr val="FFFFFF"/>
                </a:solidFill>
                <a:latin typeface="Poppins"/>
                <a:ea typeface="Poppins"/>
                <a:cs typeface="Poppins"/>
                <a:sym typeface="Poppins"/>
              </a:rPr>
              <a:t>en Layers: Processes state-action pairs.</a:t>
            </a:r>
          </a:p>
          <a:p>
            <a:pPr algn="l" marL="1036320" indent="-345440" lvl="2">
              <a:lnSpc>
                <a:spcPts val="3359"/>
              </a:lnSpc>
              <a:buFont typeface="Arial"/>
              <a:buChar char="⚬"/>
            </a:pPr>
            <a:r>
              <a:rPr lang="en-US" sz="2400">
                <a:solidFill>
                  <a:srgbClr val="FFFFFF"/>
                </a:solidFill>
                <a:latin typeface="Poppins"/>
                <a:ea typeface="Poppins"/>
                <a:cs typeface="Poppins"/>
                <a:sym typeface="Poppins"/>
              </a:rPr>
              <a:t>Output Layer: Outputs the Q-value representing the value of the action-state pair.</a:t>
            </a:r>
          </a:p>
          <a:p>
            <a:pPr algn="l">
              <a:lnSpc>
                <a:spcPts val="3359"/>
              </a:lnSpc>
              <a:spcBef>
                <a:spcPct val="0"/>
              </a:spcBef>
            </a:pPr>
          </a:p>
        </p:txBody>
      </p:sp>
      <p:sp>
        <p:nvSpPr>
          <p:cNvPr name="TextBox 11" id="11"/>
          <p:cNvSpPr txBox="true"/>
          <p:nvPr/>
        </p:nvSpPr>
        <p:spPr>
          <a:xfrm rot="0">
            <a:off x="9144000" y="3096873"/>
            <a:ext cx="9050374" cy="26720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Observation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Gradient gradually increases with high variability.</a:t>
            </a:r>
          </a:p>
          <a:p>
            <a:pPr algn="l" marL="518160" indent="-259080" lvl="1">
              <a:lnSpc>
                <a:spcPts val="3359"/>
              </a:lnSpc>
              <a:buFont typeface="Arial"/>
              <a:buChar char="•"/>
            </a:pPr>
            <a:r>
              <a:rPr lang="en-US" sz="2400">
                <a:solidFill>
                  <a:srgbClr val="FFFFFF"/>
                </a:solidFill>
                <a:latin typeface="Poppins"/>
                <a:ea typeface="Poppins"/>
                <a:cs typeface="Poppins"/>
                <a:sym typeface="Poppins"/>
              </a:rPr>
              <a:t>Loss initially drops, then steadily increases.</a:t>
            </a:r>
          </a:p>
          <a:p>
            <a:pPr algn="l" marL="518160" indent="-259080" lvl="1">
              <a:lnSpc>
                <a:spcPts val="3359"/>
              </a:lnSpc>
              <a:buFont typeface="Arial"/>
              <a:buChar char="•"/>
            </a:pPr>
            <a:r>
              <a:rPr lang="en-US" sz="2400">
                <a:solidFill>
                  <a:srgbClr val="FFFFFF"/>
                </a:solidFill>
                <a:latin typeface="Poppins"/>
                <a:ea typeface="Poppins"/>
                <a:cs typeface="Poppins"/>
                <a:sym typeface="Poppins"/>
              </a:rPr>
              <a:t>Average Q-value consistently decreases linearly.</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Episode Return fluctuates but shows a slight upward trend.</a:t>
            </a:r>
          </a:p>
        </p:txBody>
      </p:sp>
      <p:sp>
        <p:nvSpPr>
          <p:cNvPr name="TextBox 12" id="12"/>
          <p:cNvSpPr txBox="true"/>
          <p:nvPr/>
        </p:nvSpPr>
        <p:spPr>
          <a:xfrm rot="0">
            <a:off x="9144000" y="6185790"/>
            <a:ext cx="2842054" cy="1682115"/>
          </a:xfrm>
          <a:prstGeom prst="rect">
            <a:avLst/>
          </a:prstGeom>
        </p:spPr>
        <p:txBody>
          <a:bodyPr anchor="t" rtlCol="false" tIns="0" lIns="0" bIns="0" rIns="0">
            <a:spAutoFit/>
          </a:bodyPr>
          <a:lstStyle/>
          <a:p>
            <a:pPr algn="ctr">
              <a:lnSpc>
                <a:spcPts val="3359"/>
              </a:lnSpc>
            </a:pPr>
            <a:r>
              <a:rPr lang="en-US" sz="2400">
                <a:solidFill>
                  <a:srgbClr val="FFFFFF"/>
                </a:solidFill>
                <a:latin typeface="Poppins"/>
                <a:ea typeface="Poppins"/>
                <a:cs typeface="Poppins"/>
                <a:sym typeface="Poppins"/>
              </a:rPr>
              <a:t>Gradient → </a:t>
            </a:r>
            <a:r>
              <a:rPr lang="en-US" sz="2400">
                <a:solidFill>
                  <a:srgbClr val="2600B1"/>
                </a:solidFill>
                <a:latin typeface="Poppins"/>
                <a:ea typeface="Poppins"/>
                <a:cs typeface="Poppins"/>
                <a:sym typeface="Poppins"/>
              </a:rPr>
              <a:t>Blue</a:t>
            </a:r>
          </a:p>
          <a:p>
            <a:pPr algn="ctr">
              <a:lnSpc>
                <a:spcPts val="3359"/>
              </a:lnSpc>
            </a:pPr>
            <a:r>
              <a:rPr lang="en-US" sz="2400">
                <a:solidFill>
                  <a:srgbClr val="FFFFFF"/>
                </a:solidFill>
                <a:latin typeface="Poppins"/>
                <a:ea typeface="Poppins"/>
                <a:cs typeface="Poppins"/>
                <a:sym typeface="Poppins"/>
              </a:rPr>
              <a:t>Loss → </a:t>
            </a:r>
            <a:r>
              <a:rPr lang="en-US" sz="2400">
                <a:solidFill>
                  <a:srgbClr val="FF5757"/>
                </a:solidFill>
                <a:latin typeface="Poppins"/>
                <a:ea typeface="Poppins"/>
                <a:cs typeface="Poppins"/>
                <a:sym typeface="Poppins"/>
              </a:rPr>
              <a:t>Red</a:t>
            </a:r>
          </a:p>
          <a:p>
            <a:pPr algn="ctr">
              <a:lnSpc>
                <a:spcPts val="3359"/>
              </a:lnSpc>
            </a:pPr>
            <a:r>
              <a:rPr lang="en-US" sz="2400">
                <a:solidFill>
                  <a:srgbClr val="FFFFFF"/>
                </a:solidFill>
                <a:latin typeface="Poppins"/>
                <a:ea typeface="Poppins"/>
                <a:cs typeface="Poppins"/>
                <a:sym typeface="Poppins"/>
              </a:rPr>
              <a:t>Q-value → </a:t>
            </a:r>
            <a:r>
              <a:rPr lang="en-US" sz="2400">
                <a:solidFill>
                  <a:srgbClr val="7ED957"/>
                </a:solidFill>
                <a:latin typeface="Poppins"/>
                <a:ea typeface="Poppins"/>
                <a:cs typeface="Poppins"/>
                <a:sym typeface="Poppins"/>
              </a:rPr>
              <a:t>Green</a:t>
            </a:r>
          </a:p>
          <a:p>
            <a:pPr algn="ctr">
              <a:lnSpc>
                <a:spcPts val="3359"/>
              </a:lnSpc>
              <a:spcBef>
                <a:spcPct val="0"/>
              </a:spcBef>
            </a:pPr>
            <a:r>
              <a:rPr lang="en-US" sz="2400">
                <a:solidFill>
                  <a:srgbClr val="FFFFFF"/>
                </a:solidFill>
                <a:latin typeface="Poppins"/>
                <a:ea typeface="Poppins"/>
                <a:cs typeface="Poppins"/>
                <a:sym typeface="Poppins"/>
              </a:rPr>
              <a:t>Return → </a:t>
            </a:r>
            <a:r>
              <a:rPr lang="en-US" sz="2400">
                <a:solidFill>
                  <a:srgbClr val="FFC68A"/>
                </a:solidFill>
                <a:latin typeface="Poppins"/>
                <a:ea typeface="Poppins"/>
                <a:cs typeface="Poppins"/>
                <a:sym typeface="Poppins"/>
              </a:rPr>
              <a:t>Yellow</a:t>
            </a:r>
          </a:p>
        </p:txBody>
      </p:sp>
      <p:grpSp>
        <p:nvGrpSpPr>
          <p:cNvPr name="Group 13" id="13"/>
          <p:cNvGrpSpPr/>
          <p:nvPr/>
        </p:nvGrpSpPr>
        <p:grpSpPr>
          <a:xfrm rot="0">
            <a:off x="945139" y="354987"/>
            <a:ext cx="989158" cy="9891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5940" y="37720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198494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95058" y="3931723"/>
            <a:ext cx="3640711" cy="2051365"/>
          </a:xfrm>
          <a:custGeom>
            <a:avLst/>
            <a:gdLst/>
            <a:ahLst/>
            <a:cxnLst/>
            <a:rect r="r" b="b" t="t" l="l"/>
            <a:pathLst>
              <a:path h="2051365" w="3640711">
                <a:moveTo>
                  <a:pt x="0" y="0"/>
                </a:moveTo>
                <a:lnTo>
                  <a:pt x="3640712" y="0"/>
                </a:lnTo>
                <a:lnTo>
                  <a:pt x="3640712" y="2051365"/>
                </a:lnTo>
                <a:lnTo>
                  <a:pt x="0" y="2051365"/>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OVERVIEW</a:t>
            </a:r>
          </a:p>
        </p:txBody>
      </p:sp>
      <p:sp>
        <p:nvSpPr>
          <p:cNvPr name="TextBox 10" id="10"/>
          <p:cNvSpPr txBox="true"/>
          <p:nvPr/>
        </p:nvSpPr>
        <p:spPr>
          <a:xfrm rot="0">
            <a:off x="675766" y="2970574"/>
            <a:ext cx="5793313"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Evaluation:</a:t>
            </a:r>
          </a:p>
          <a:p>
            <a:pPr algn="l" marL="518160" indent="-259080" lvl="1">
              <a:lnSpc>
                <a:spcPts val="3359"/>
              </a:lnSpc>
              <a:buFont typeface="Arial"/>
              <a:buChar char="•"/>
            </a:pPr>
            <a:r>
              <a:rPr lang="en-US" sz="2400">
                <a:solidFill>
                  <a:srgbClr val="FFFFFF"/>
                </a:solidFill>
                <a:latin typeface="Poppins"/>
                <a:ea typeface="Poppins"/>
                <a:cs typeface="Poppins"/>
                <a:sym typeface="Poppins"/>
              </a:rPr>
              <a:t>Gradient (How quick it learns)</a:t>
            </a:r>
          </a:p>
          <a:p>
            <a:pPr algn="l" marL="518160" indent="-259080" lvl="1">
              <a:lnSpc>
                <a:spcPts val="3359"/>
              </a:lnSpc>
              <a:buFont typeface="Arial"/>
              <a:buChar char="•"/>
            </a:pPr>
            <a:r>
              <a:rPr lang="en-US" sz="2400">
                <a:solidFill>
                  <a:srgbClr val="FFFFFF"/>
                </a:solidFill>
                <a:latin typeface="Poppins"/>
                <a:ea typeface="Poppins"/>
                <a:cs typeface="Poppins"/>
                <a:sym typeface="Poppins"/>
              </a:rPr>
              <a:t>Average Return (How well it does)</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Q-value (How well its learning)</a:t>
            </a:r>
          </a:p>
        </p:txBody>
      </p:sp>
      <p:sp>
        <p:nvSpPr>
          <p:cNvPr name="Freeform 11" id="11"/>
          <p:cNvSpPr/>
          <p:nvPr/>
        </p:nvSpPr>
        <p:spPr>
          <a:xfrm flipH="false" flipV="false" rot="0">
            <a:off x="14260539" y="6564868"/>
            <a:ext cx="3649882" cy="2885058"/>
          </a:xfrm>
          <a:custGeom>
            <a:avLst/>
            <a:gdLst/>
            <a:ahLst/>
            <a:cxnLst/>
            <a:rect r="r" b="b" t="t" l="l"/>
            <a:pathLst>
              <a:path h="2885058" w="3649882">
                <a:moveTo>
                  <a:pt x="0" y="0"/>
                </a:moveTo>
                <a:lnTo>
                  <a:pt x="3649882" y="0"/>
                </a:lnTo>
                <a:lnTo>
                  <a:pt x="3649882" y="2885058"/>
                </a:lnTo>
                <a:lnTo>
                  <a:pt x="0" y="2885058"/>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2" id="12"/>
          <p:cNvSpPr/>
          <p:nvPr/>
        </p:nvSpPr>
        <p:spPr>
          <a:xfrm flipH="false" flipV="false" rot="0">
            <a:off x="14217048" y="3056299"/>
            <a:ext cx="3693373" cy="2926789"/>
          </a:xfrm>
          <a:custGeom>
            <a:avLst/>
            <a:gdLst/>
            <a:ahLst/>
            <a:cxnLst/>
            <a:rect r="r" b="b" t="t" l="l"/>
            <a:pathLst>
              <a:path h="2926789" w="3693373">
                <a:moveTo>
                  <a:pt x="0" y="0"/>
                </a:moveTo>
                <a:lnTo>
                  <a:pt x="3693373" y="0"/>
                </a:lnTo>
                <a:lnTo>
                  <a:pt x="3693373" y="2926789"/>
                </a:lnTo>
                <a:lnTo>
                  <a:pt x="0" y="2926789"/>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3" id="13"/>
          <p:cNvSpPr/>
          <p:nvPr/>
        </p:nvSpPr>
        <p:spPr>
          <a:xfrm flipH="false" flipV="false" rot="0">
            <a:off x="10095058" y="6564868"/>
            <a:ext cx="3640711" cy="2885058"/>
          </a:xfrm>
          <a:custGeom>
            <a:avLst/>
            <a:gdLst/>
            <a:ahLst/>
            <a:cxnLst/>
            <a:rect r="r" b="b" t="t" l="l"/>
            <a:pathLst>
              <a:path h="2885058" w="3640711">
                <a:moveTo>
                  <a:pt x="0" y="0"/>
                </a:moveTo>
                <a:lnTo>
                  <a:pt x="3640712" y="0"/>
                </a:lnTo>
                <a:lnTo>
                  <a:pt x="3640712" y="2885058"/>
                </a:lnTo>
                <a:lnTo>
                  <a:pt x="0" y="2885058"/>
                </a:lnTo>
                <a:lnTo>
                  <a:pt x="0" y="0"/>
                </a:lnTo>
                <a:close/>
              </a:path>
            </a:pathLst>
          </a:custGeom>
          <a:blipFill>
            <a:blip r:embed="rId9"/>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4" id="14"/>
          <p:cNvSpPr txBox="true"/>
          <p:nvPr/>
        </p:nvSpPr>
        <p:spPr>
          <a:xfrm rot="0">
            <a:off x="10550606" y="6136846"/>
            <a:ext cx="2729617"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Baseline</a:t>
            </a:r>
          </a:p>
        </p:txBody>
      </p:sp>
      <p:sp>
        <p:nvSpPr>
          <p:cNvPr name="TextBox 15" id="15"/>
          <p:cNvSpPr txBox="true"/>
          <p:nvPr/>
        </p:nvSpPr>
        <p:spPr>
          <a:xfrm rot="0">
            <a:off x="14720672" y="2631484"/>
            <a:ext cx="2729617"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Noisy DQN</a:t>
            </a:r>
          </a:p>
        </p:txBody>
      </p:sp>
      <p:sp>
        <p:nvSpPr>
          <p:cNvPr name="TextBox 16" id="16"/>
          <p:cNvSpPr txBox="true"/>
          <p:nvPr/>
        </p:nvSpPr>
        <p:spPr>
          <a:xfrm rot="0">
            <a:off x="14720672" y="6136846"/>
            <a:ext cx="2729617"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DDPG</a:t>
            </a:r>
          </a:p>
        </p:txBody>
      </p:sp>
      <p:sp>
        <p:nvSpPr>
          <p:cNvPr name="TextBox 17" id="17"/>
          <p:cNvSpPr txBox="true"/>
          <p:nvPr/>
        </p:nvSpPr>
        <p:spPr>
          <a:xfrm rot="0">
            <a:off x="439101" y="5833695"/>
            <a:ext cx="8722507" cy="2520315"/>
          </a:xfrm>
          <a:prstGeom prst="rect">
            <a:avLst/>
          </a:prstGeom>
        </p:spPr>
        <p:txBody>
          <a:bodyPr anchor="t" rtlCol="false" tIns="0" lIns="0" bIns="0" rIns="0">
            <a:spAutoFit/>
          </a:bodyPr>
          <a:lstStyle/>
          <a:p>
            <a:pPr algn="just">
              <a:lnSpc>
                <a:spcPts val="3359"/>
              </a:lnSpc>
            </a:pPr>
            <a:r>
              <a:rPr lang="en-US" sz="2400">
                <a:solidFill>
                  <a:srgbClr val="FFFFFF"/>
                </a:solidFill>
                <a:latin typeface="Poppins"/>
                <a:ea typeface="Poppins"/>
                <a:cs typeface="Poppins"/>
                <a:sym typeface="Poppins"/>
              </a:rPr>
              <a:t>#1st DDPG seems to be have the lowest average return</a:t>
            </a:r>
          </a:p>
          <a:p>
            <a:pPr algn="just">
              <a:lnSpc>
                <a:spcPts val="3359"/>
              </a:lnSpc>
            </a:pPr>
            <a:r>
              <a:rPr lang="en-US" sz="2400">
                <a:solidFill>
                  <a:srgbClr val="FFFFFF"/>
                </a:solidFill>
                <a:latin typeface="Poppins"/>
                <a:ea typeface="Poppins"/>
                <a:cs typeface="Poppins"/>
                <a:sym typeface="Poppins"/>
              </a:rPr>
              <a:t>#2nd Baseline is the most stable </a:t>
            </a:r>
          </a:p>
          <a:p>
            <a:pPr algn="just">
              <a:lnSpc>
                <a:spcPts val="3359"/>
              </a:lnSpc>
            </a:pPr>
            <a:r>
              <a:rPr lang="en-US" sz="2400">
                <a:solidFill>
                  <a:srgbClr val="FFFFFF"/>
                </a:solidFill>
                <a:latin typeface="Poppins"/>
                <a:ea typeface="Poppins"/>
                <a:cs typeface="Poppins"/>
                <a:sym typeface="Poppins"/>
              </a:rPr>
              <a:t>#3rd NoisyDQN is the worst (Explored too much)</a:t>
            </a:r>
          </a:p>
          <a:p>
            <a:pPr algn="l">
              <a:lnSpc>
                <a:spcPts val="3359"/>
              </a:lnSpc>
            </a:pPr>
          </a:p>
          <a:p>
            <a:pPr algn="ctr">
              <a:lnSpc>
                <a:spcPts val="3359"/>
              </a:lnSpc>
              <a:spcBef>
                <a:spcPct val="0"/>
              </a:spcBef>
            </a:pPr>
            <a:r>
              <a:rPr lang="en-US" sz="2400">
                <a:solidFill>
                  <a:srgbClr val="FFFFFF"/>
                </a:solidFill>
                <a:latin typeface="Poppins"/>
                <a:ea typeface="Poppins"/>
                <a:cs typeface="Poppins"/>
                <a:sym typeface="Poppins"/>
              </a:rPr>
              <a:t>Although DDPG isn't very stable, with the right hypertuning &amp; modifications to it, it can be more stable.</a:t>
            </a:r>
          </a:p>
        </p:txBody>
      </p:sp>
      <p:sp>
        <p:nvSpPr>
          <p:cNvPr name="TextBox 18" id="18"/>
          <p:cNvSpPr txBox="true"/>
          <p:nvPr/>
        </p:nvSpPr>
        <p:spPr>
          <a:xfrm rot="0">
            <a:off x="10290292" y="3360905"/>
            <a:ext cx="3250245"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Average Return</a:t>
            </a:r>
          </a:p>
        </p:txBody>
      </p:sp>
      <p:grpSp>
        <p:nvGrpSpPr>
          <p:cNvPr name="Group 19" id="19"/>
          <p:cNvGrpSpPr/>
          <p:nvPr/>
        </p:nvGrpSpPr>
        <p:grpSpPr>
          <a:xfrm rot="0">
            <a:off x="945139" y="354987"/>
            <a:ext cx="989158" cy="98915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110241" y="553661"/>
            <a:ext cx="658954"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5391741"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MODEL</a:t>
            </a:r>
          </a:p>
        </p:txBody>
      </p:sp>
      <p:sp>
        <p:nvSpPr>
          <p:cNvPr name="TextBox 9" id="9"/>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IMPROVEMENT</a:t>
            </a:r>
          </a:p>
        </p:txBody>
      </p:sp>
      <p:grpSp>
        <p:nvGrpSpPr>
          <p:cNvPr name="Group 10" id="10"/>
          <p:cNvGrpSpPr/>
          <p:nvPr/>
        </p:nvGrpSpPr>
        <p:grpSpPr>
          <a:xfrm rot="0">
            <a:off x="16764721" y="534121"/>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867339" y="732795"/>
            <a:ext cx="783923"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5940" y="377201"/>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198494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492489" y="0"/>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2687" y="5412780"/>
            <a:ext cx="3471604" cy="4243072"/>
          </a:xfrm>
          <a:custGeom>
            <a:avLst/>
            <a:gdLst/>
            <a:ahLst/>
            <a:cxnLst/>
            <a:rect r="r" b="b" t="t" l="l"/>
            <a:pathLst>
              <a:path h="4243072" w="3471604">
                <a:moveTo>
                  <a:pt x="0" y="0"/>
                </a:moveTo>
                <a:lnTo>
                  <a:pt x="3471604" y="0"/>
                </a:lnTo>
                <a:lnTo>
                  <a:pt x="3471604" y="4243072"/>
                </a:lnTo>
                <a:lnTo>
                  <a:pt x="0" y="4243072"/>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11544539" y="5812830"/>
            <a:ext cx="4078960" cy="539545"/>
          </a:xfrm>
          <a:custGeom>
            <a:avLst/>
            <a:gdLst/>
            <a:ahLst/>
            <a:cxnLst/>
            <a:rect r="r" b="b" t="t" l="l"/>
            <a:pathLst>
              <a:path h="539545" w="4078960">
                <a:moveTo>
                  <a:pt x="0" y="0"/>
                </a:moveTo>
                <a:lnTo>
                  <a:pt x="4078959" y="0"/>
                </a:lnTo>
                <a:lnTo>
                  <a:pt x="4078959" y="539545"/>
                </a:lnTo>
                <a:lnTo>
                  <a:pt x="0" y="539545"/>
                </a:lnTo>
                <a:lnTo>
                  <a:pt x="0" y="0"/>
                </a:lnTo>
                <a:close/>
              </a:path>
            </a:pathLst>
          </a:custGeom>
          <a:blipFill>
            <a:blip r:embed="rId7"/>
            <a:stretch>
              <a:fillRect l="0" t="0" r="0" b="0"/>
            </a:stretch>
          </a:blipFill>
        </p:spPr>
      </p:sp>
      <p:sp>
        <p:nvSpPr>
          <p:cNvPr name="Freeform 10" id="10"/>
          <p:cNvSpPr/>
          <p:nvPr/>
        </p:nvSpPr>
        <p:spPr>
          <a:xfrm flipH="false" flipV="false" rot="0">
            <a:off x="13408053" y="7024801"/>
            <a:ext cx="4372761" cy="2399098"/>
          </a:xfrm>
          <a:custGeom>
            <a:avLst/>
            <a:gdLst/>
            <a:ahLst/>
            <a:cxnLst/>
            <a:rect r="r" b="b" t="t" l="l"/>
            <a:pathLst>
              <a:path h="2399098" w="4372761">
                <a:moveTo>
                  <a:pt x="0" y="0"/>
                </a:moveTo>
                <a:lnTo>
                  <a:pt x="4372761" y="0"/>
                </a:lnTo>
                <a:lnTo>
                  <a:pt x="4372761" y="2399098"/>
                </a:lnTo>
                <a:lnTo>
                  <a:pt x="0" y="2399098"/>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1" id="11"/>
          <p:cNvSpPr txBox="true"/>
          <p:nvPr/>
        </p:nvSpPr>
        <p:spPr>
          <a:xfrm rot="0">
            <a:off x="622687" y="2970574"/>
            <a:ext cx="6016583" cy="5664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Poppins Bold"/>
                <a:ea typeface="Poppins Bold"/>
                <a:cs typeface="Poppins Bold"/>
                <a:sym typeface="Poppins Bold"/>
              </a:rPr>
              <a:t>Hyperparameter Tuning</a:t>
            </a:r>
          </a:p>
        </p:txBody>
      </p:sp>
      <p:sp>
        <p:nvSpPr>
          <p:cNvPr name="TextBox 12" id="12"/>
          <p:cNvSpPr txBox="true"/>
          <p:nvPr/>
        </p:nvSpPr>
        <p:spPr>
          <a:xfrm rot="0">
            <a:off x="3079124" y="215276"/>
            <a:ext cx="1212975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MODEL IMPROVEMENT</a:t>
            </a:r>
          </a:p>
        </p:txBody>
      </p:sp>
      <p:sp>
        <p:nvSpPr>
          <p:cNvPr name="TextBox 13" id="13"/>
          <p:cNvSpPr txBox="true"/>
          <p:nvPr/>
        </p:nvSpPr>
        <p:spPr>
          <a:xfrm rot="0">
            <a:off x="622687" y="3778290"/>
            <a:ext cx="6016583" cy="8439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Tuning the default parameters of the model to best fit the data given</a:t>
            </a:r>
          </a:p>
        </p:txBody>
      </p:sp>
      <p:sp>
        <p:nvSpPr>
          <p:cNvPr name="TextBox 14" id="14"/>
          <p:cNvSpPr txBox="true"/>
          <p:nvPr/>
        </p:nvSpPr>
        <p:spPr>
          <a:xfrm rot="0">
            <a:off x="4491957" y="5346105"/>
            <a:ext cx="3413442" cy="21012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Parameters:</a:t>
            </a:r>
          </a:p>
          <a:p>
            <a:pPr algn="l" marL="518160" indent="-259080" lvl="1">
              <a:lnSpc>
                <a:spcPts val="3359"/>
              </a:lnSpc>
              <a:buFont typeface="Arial"/>
              <a:buChar char="•"/>
            </a:pPr>
            <a:r>
              <a:rPr lang="en-US" sz="2400">
                <a:solidFill>
                  <a:srgbClr val="FFFFFF"/>
                </a:solidFill>
                <a:latin typeface="Poppins"/>
                <a:ea typeface="Poppins"/>
                <a:cs typeface="Poppins"/>
                <a:sym typeface="Poppins"/>
              </a:rPr>
              <a:t>Learning Rate</a:t>
            </a:r>
          </a:p>
          <a:p>
            <a:pPr algn="l" marL="518160" indent="-259080" lvl="1">
              <a:lnSpc>
                <a:spcPts val="3359"/>
              </a:lnSpc>
              <a:buFont typeface="Arial"/>
              <a:buChar char="•"/>
            </a:pPr>
            <a:r>
              <a:rPr lang="en-US" sz="2400">
                <a:solidFill>
                  <a:srgbClr val="FFFFFF"/>
                </a:solidFill>
                <a:latin typeface="Poppins"/>
                <a:ea typeface="Poppins"/>
                <a:cs typeface="Poppins"/>
                <a:sym typeface="Poppins"/>
              </a:rPr>
              <a:t>Gamma</a:t>
            </a:r>
          </a:p>
          <a:p>
            <a:pPr algn="l" marL="518160" indent="-259080" lvl="1">
              <a:lnSpc>
                <a:spcPts val="3359"/>
              </a:lnSpc>
              <a:buFont typeface="Arial"/>
              <a:buChar char="•"/>
            </a:pPr>
            <a:r>
              <a:rPr lang="en-US" sz="2400">
                <a:solidFill>
                  <a:srgbClr val="FFFFFF"/>
                </a:solidFill>
                <a:latin typeface="Poppins"/>
                <a:ea typeface="Poppins"/>
                <a:cs typeface="Poppins"/>
                <a:sym typeface="Poppins"/>
              </a:rPr>
              <a:t>Batch Size</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Intermediate Size</a:t>
            </a:r>
          </a:p>
        </p:txBody>
      </p:sp>
      <p:sp>
        <p:nvSpPr>
          <p:cNvPr name="TextBox 15" id="15"/>
          <p:cNvSpPr txBox="true"/>
          <p:nvPr/>
        </p:nvSpPr>
        <p:spPr>
          <a:xfrm rot="0">
            <a:off x="9144000" y="2970574"/>
            <a:ext cx="8880037" cy="5664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Poppins Bold"/>
                <a:ea typeface="Poppins Bold"/>
                <a:cs typeface="Poppins Bold"/>
                <a:sym typeface="Poppins Bold"/>
              </a:rPr>
              <a:t>Ornstein-Uhlenbeck Process (OU Noise)</a:t>
            </a:r>
          </a:p>
        </p:txBody>
      </p:sp>
      <p:sp>
        <p:nvSpPr>
          <p:cNvPr name="TextBox 16" id="16"/>
          <p:cNvSpPr txBox="true"/>
          <p:nvPr/>
        </p:nvSpPr>
        <p:spPr>
          <a:xfrm rot="0">
            <a:off x="9894906" y="3778290"/>
            <a:ext cx="7378225" cy="16821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The OU process is a type of noise that is temporally correlated. It adds noise to the action outputs. This helps to </a:t>
            </a:r>
            <a:r>
              <a:rPr lang="en-US" sz="2400" u="sng">
                <a:solidFill>
                  <a:srgbClr val="FFFFFF"/>
                </a:solidFill>
                <a:latin typeface="Poppins Bold"/>
                <a:ea typeface="Poppins Bold"/>
                <a:cs typeface="Poppins Bold"/>
                <a:sym typeface="Poppins Bold"/>
              </a:rPr>
              <a:t>improve exploration</a:t>
            </a:r>
            <a:r>
              <a:rPr lang="en-US" sz="2400">
                <a:solidFill>
                  <a:srgbClr val="FFFFFF"/>
                </a:solidFill>
                <a:latin typeface="Poppins"/>
                <a:ea typeface="Poppins"/>
                <a:cs typeface="Poppins"/>
                <a:sym typeface="Poppins"/>
              </a:rPr>
              <a:t> of the action space by the agent.</a:t>
            </a:r>
          </a:p>
        </p:txBody>
      </p:sp>
      <p:sp>
        <p:nvSpPr>
          <p:cNvPr name="TextBox 17" id="17"/>
          <p:cNvSpPr txBox="true"/>
          <p:nvPr/>
        </p:nvSpPr>
        <p:spPr>
          <a:xfrm rot="0">
            <a:off x="9434368" y="7349955"/>
            <a:ext cx="3773877" cy="16821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However, looking at the results, it still seems to be exploiting the environment still.</a:t>
            </a:r>
          </a:p>
        </p:txBody>
      </p:sp>
      <p:grpSp>
        <p:nvGrpSpPr>
          <p:cNvPr name="Group 18" id="18"/>
          <p:cNvGrpSpPr/>
          <p:nvPr/>
        </p:nvGrpSpPr>
        <p:grpSpPr>
          <a:xfrm rot="0">
            <a:off x="945139" y="354987"/>
            <a:ext cx="989158" cy="9891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07304" y="3260615"/>
            <a:ext cx="22247141" cy="5340762"/>
            <a:chOff x="0" y="0"/>
            <a:chExt cx="5302669" cy="1272986"/>
          </a:xfrm>
        </p:grpSpPr>
        <p:sp>
          <p:nvSpPr>
            <p:cNvPr name="Freeform 3" id="3"/>
            <p:cNvSpPr/>
            <p:nvPr/>
          </p:nvSpPr>
          <p:spPr>
            <a:xfrm flipH="false" flipV="false" rot="0">
              <a:off x="0" y="0"/>
              <a:ext cx="5302669" cy="1272986"/>
            </a:xfrm>
            <a:custGeom>
              <a:avLst/>
              <a:gdLst/>
              <a:ahLst/>
              <a:cxnLst/>
              <a:rect r="r" b="b" t="t" l="l"/>
              <a:pathLst>
                <a:path h="1272986" w="5302669">
                  <a:moveTo>
                    <a:pt x="0" y="0"/>
                  </a:moveTo>
                  <a:lnTo>
                    <a:pt x="5302669" y="0"/>
                  </a:lnTo>
                  <a:lnTo>
                    <a:pt x="5302669" y="1272986"/>
                  </a:lnTo>
                  <a:lnTo>
                    <a:pt x="0" y="12729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3110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42974" y="2232256"/>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076849" y="2232256"/>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76440" y="154192"/>
            <a:ext cx="3518635" cy="3518635"/>
          </a:xfrm>
          <a:custGeom>
            <a:avLst/>
            <a:gdLst/>
            <a:ahLst/>
            <a:cxnLst/>
            <a:rect r="r" b="b" t="t" l="l"/>
            <a:pathLst>
              <a:path h="3518635" w="3518635">
                <a:moveTo>
                  <a:pt x="0" y="0"/>
                </a:moveTo>
                <a:lnTo>
                  <a:pt x="3518634" y="0"/>
                </a:lnTo>
                <a:lnTo>
                  <a:pt x="3518634" y="3518634"/>
                </a:lnTo>
                <a:lnTo>
                  <a:pt x="0" y="3518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263600" y="4387254"/>
            <a:ext cx="10597630" cy="1323340"/>
          </a:xfrm>
          <a:prstGeom prst="rect">
            <a:avLst/>
          </a:prstGeom>
        </p:spPr>
        <p:txBody>
          <a:bodyPr anchor="t" rtlCol="false" tIns="0" lIns="0" bIns="0" rIns="0">
            <a:spAutoFit/>
          </a:bodyPr>
          <a:lstStyle/>
          <a:p>
            <a:pPr algn="l">
              <a:lnSpc>
                <a:spcPts val="4480"/>
              </a:lnSpc>
            </a:pPr>
            <a:r>
              <a:rPr lang="en-US" sz="3200">
                <a:solidFill>
                  <a:srgbClr val="FFFFFF"/>
                </a:solidFill>
                <a:latin typeface="Poppins"/>
                <a:ea typeface="Poppins"/>
                <a:cs typeface="Poppins"/>
                <a:sym typeface="Poppins"/>
              </a:rPr>
              <a:t>Use Cases</a:t>
            </a:r>
          </a:p>
          <a:p>
            <a:pPr algn="l" marL="453390" indent="-226695" lvl="1">
              <a:lnSpc>
                <a:spcPts val="2940"/>
              </a:lnSpc>
              <a:spcBef>
                <a:spcPct val="0"/>
              </a:spcBef>
              <a:buFont typeface="Arial"/>
              <a:buChar char="•"/>
            </a:pPr>
            <a:r>
              <a:rPr lang="en-US" sz="2100">
                <a:solidFill>
                  <a:srgbClr val="FFFFFF"/>
                </a:solidFill>
                <a:latin typeface="Poppins"/>
                <a:ea typeface="Poppins"/>
                <a:cs typeface="Poppins"/>
                <a:sym typeface="Poppins"/>
              </a:rPr>
              <a:t>It greatly enhances efficiency and scalability, allowing businesses and individuals to produce high-quality images quickly and cost-effectively.</a:t>
            </a:r>
          </a:p>
        </p:txBody>
      </p:sp>
      <p:sp>
        <p:nvSpPr>
          <p:cNvPr name="TextBox 10" id="10"/>
          <p:cNvSpPr txBox="true"/>
          <p:nvPr/>
        </p:nvSpPr>
        <p:spPr>
          <a:xfrm rot="0">
            <a:off x="4310818" y="723815"/>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BACKGROUND INFO</a:t>
            </a:r>
          </a:p>
        </p:txBody>
      </p:sp>
      <p:grpSp>
        <p:nvGrpSpPr>
          <p:cNvPr name="Group 11" id="11"/>
          <p:cNvGrpSpPr/>
          <p:nvPr/>
        </p:nvGrpSpPr>
        <p:grpSpPr>
          <a:xfrm rot="0">
            <a:off x="1028700" y="534121"/>
            <a:ext cx="989158" cy="98915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33935"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3.</a:t>
            </a:r>
          </a:p>
        </p:txBody>
      </p:sp>
      <p:sp>
        <p:nvSpPr>
          <p:cNvPr name="TextBox 15" id="15"/>
          <p:cNvSpPr txBox="true"/>
          <p:nvPr/>
        </p:nvSpPr>
        <p:spPr>
          <a:xfrm rot="0">
            <a:off x="5356606" y="3430363"/>
            <a:ext cx="7156874" cy="6515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Poppins"/>
                <a:ea typeface="Poppins"/>
                <a:cs typeface="Poppins"/>
                <a:sym typeface="Poppins"/>
              </a:rPr>
              <a:t>Generating Realistic Images</a:t>
            </a:r>
          </a:p>
        </p:txBody>
      </p:sp>
      <p:sp>
        <p:nvSpPr>
          <p:cNvPr name="TextBox 16" id="16"/>
          <p:cNvSpPr txBox="true"/>
          <p:nvPr/>
        </p:nvSpPr>
        <p:spPr>
          <a:xfrm rot="0">
            <a:off x="4263600" y="6106275"/>
            <a:ext cx="9342885" cy="2066290"/>
          </a:xfrm>
          <a:prstGeom prst="rect">
            <a:avLst/>
          </a:prstGeom>
        </p:spPr>
        <p:txBody>
          <a:bodyPr anchor="t" rtlCol="false" tIns="0" lIns="0" bIns="0" rIns="0">
            <a:spAutoFit/>
          </a:bodyPr>
          <a:lstStyle/>
          <a:p>
            <a:pPr algn="l">
              <a:lnSpc>
                <a:spcPts val="4480"/>
              </a:lnSpc>
            </a:pPr>
            <a:r>
              <a:rPr lang="en-US" sz="3200">
                <a:solidFill>
                  <a:srgbClr val="FFFFFF"/>
                </a:solidFill>
                <a:latin typeface="Poppins"/>
                <a:ea typeface="Poppins"/>
                <a:cs typeface="Poppins"/>
                <a:sym typeface="Poppins"/>
              </a:rPr>
              <a:t>Down Side:</a:t>
            </a:r>
          </a:p>
          <a:p>
            <a:pPr algn="l" marL="453390" indent="-226695" lvl="1">
              <a:lnSpc>
                <a:spcPts val="2940"/>
              </a:lnSpc>
              <a:buFont typeface="Arial"/>
              <a:buChar char="•"/>
            </a:pPr>
            <a:r>
              <a:rPr lang="en-US" sz="2100">
                <a:solidFill>
                  <a:srgbClr val="FFFFFF"/>
                </a:solidFill>
                <a:latin typeface="Poppins"/>
                <a:ea typeface="Poppins"/>
                <a:cs typeface="Poppins"/>
                <a:sym typeface="Poppins"/>
              </a:rPr>
              <a:t>The technology can be misused to create </a:t>
            </a:r>
            <a:r>
              <a:rPr lang="en-US" sz="2100">
                <a:solidFill>
                  <a:srgbClr val="FFFFFF"/>
                </a:solidFill>
                <a:latin typeface="Poppins Bold"/>
                <a:ea typeface="Poppins Bold"/>
                <a:cs typeface="Poppins Bold"/>
                <a:sym typeface="Poppins Bold"/>
              </a:rPr>
              <a:t>deepfakes</a:t>
            </a:r>
            <a:r>
              <a:rPr lang="en-US" sz="2100">
                <a:solidFill>
                  <a:srgbClr val="FFFFFF"/>
                </a:solidFill>
                <a:latin typeface="Poppins"/>
                <a:ea typeface="Poppins"/>
                <a:cs typeface="Poppins"/>
                <a:sym typeface="Poppins"/>
              </a:rPr>
              <a:t> or </a:t>
            </a:r>
            <a:r>
              <a:rPr lang="en-US" sz="2100">
                <a:solidFill>
                  <a:srgbClr val="FFFFFF"/>
                </a:solidFill>
                <a:latin typeface="Poppins Bold"/>
                <a:ea typeface="Poppins Bold"/>
                <a:cs typeface="Poppins Bold"/>
                <a:sym typeface="Poppins Bold"/>
              </a:rPr>
              <a:t>misleading</a:t>
            </a:r>
            <a:r>
              <a:rPr lang="en-US" sz="2100">
                <a:solidFill>
                  <a:srgbClr val="FFFFFF"/>
                </a:solidFill>
                <a:latin typeface="Poppins"/>
                <a:ea typeface="Poppins"/>
                <a:cs typeface="Poppins"/>
                <a:sym typeface="Poppins"/>
              </a:rPr>
              <a:t> information, raising ethical concerns. It might also reduce job opportunities for traditional artists and designers.</a:t>
            </a:r>
          </a:p>
          <a:p>
            <a:pPr algn="l">
              <a:lnSpc>
                <a:spcPts val="294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230940" y="2280319"/>
            <a:ext cx="22247141" cy="6977981"/>
            <a:chOff x="0" y="0"/>
            <a:chExt cx="5302669" cy="1663222"/>
          </a:xfrm>
        </p:grpSpPr>
        <p:sp>
          <p:nvSpPr>
            <p:cNvPr name="Freeform 3" id="3"/>
            <p:cNvSpPr/>
            <p:nvPr/>
          </p:nvSpPr>
          <p:spPr>
            <a:xfrm flipH="false" flipV="false" rot="0">
              <a:off x="0" y="0"/>
              <a:ext cx="5302669" cy="1663222"/>
            </a:xfrm>
            <a:custGeom>
              <a:avLst/>
              <a:gdLst/>
              <a:ahLst/>
              <a:cxnLst/>
              <a:rect r="r" b="b" t="t" l="l"/>
              <a:pathLst>
                <a:path h="1663222" w="5302669">
                  <a:moveTo>
                    <a:pt x="0" y="0"/>
                  </a:moveTo>
                  <a:lnTo>
                    <a:pt x="5302669" y="0"/>
                  </a:lnTo>
                  <a:lnTo>
                    <a:pt x="5302669" y="1663222"/>
                  </a:lnTo>
                  <a:lnTo>
                    <a:pt x="0" y="1663222"/>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7013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32107" y="9591675"/>
            <a:ext cx="499348" cy="499348"/>
          </a:xfrm>
          <a:custGeom>
            <a:avLst/>
            <a:gdLst/>
            <a:ahLst/>
            <a:cxnLst/>
            <a:rect r="r" b="b" t="t" l="l"/>
            <a:pathLst>
              <a:path h="499348" w="499348">
                <a:moveTo>
                  <a:pt x="0" y="0"/>
                </a:moveTo>
                <a:lnTo>
                  <a:pt x="499349" y="0"/>
                </a:lnTo>
                <a:lnTo>
                  <a:pt x="499349" y="499348"/>
                </a:lnTo>
                <a:lnTo>
                  <a:pt x="0" y="499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5580068" y="6767106"/>
            <a:ext cx="2052368" cy="2052368"/>
          </a:xfrm>
          <a:prstGeom prst="rect">
            <a:avLst/>
          </a:prstGeom>
          <a:ln w="38100" cap="sq">
            <a:prstDash val="lgDash"/>
          </a:ln>
        </p:spPr>
      </p:pic>
      <p:sp>
        <p:nvSpPr>
          <p:cNvPr name="TextBox 8" id="8"/>
          <p:cNvSpPr txBox="true"/>
          <p:nvPr/>
        </p:nvSpPr>
        <p:spPr>
          <a:xfrm rot="0">
            <a:off x="4059449" y="513491"/>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SUMMARY</a:t>
            </a:r>
          </a:p>
        </p:txBody>
      </p:sp>
      <p:sp>
        <p:nvSpPr>
          <p:cNvPr name="TextBox 9" id="9"/>
          <p:cNvSpPr txBox="true"/>
          <p:nvPr/>
        </p:nvSpPr>
        <p:spPr>
          <a:xfrm rot="0">
            <a:off x="4471584" y="2693418"/>
            <a:ext cx="9220394"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Systematically Optimize Solutions:</a:t>
            </a:r>
          </a:p>
          <a:p>
            <a:pPr algn="l" marL="518160" indent="-259080" lvl="1">
              <a:lnSpc>
                <a:spcPts val="3359"/>
              </a:lnSpc>
              <a:buFont typeface="Arial"/>
              <a:buChar char="•"/>
            </a:pPr>
            <a:r>
              <a:rPr lang="en-US" sz="2400">
                <a:solidFill>
                  <a:srgbClr val="FFFFFF"/>
                </a:solidFill>
                <a:latin typeface="Poppins Bold"/>
                <a:ea typeface="Poppins Bold"/>
                <a:cs typeface="Poppins Bold"/>
                <a:sym typeface="Poppins Bold"/>
              </a:rPr>
              <a:t>I</a:t>
            </a:r>
            <a:r>
              <a:rPr lang="en-US" sz="2400">
                <a:solidFill>
                  <a:srgbClr val="FFFFFF"/>
                </a:solidFill>
                <a:latin typeface="Poppins"/>
                <a:ea typeface="Poppins"/>
                <a:cs typeface="Poppins"/>
                <a:sym typeface="Poppins"/>
              </a:rPr>
              <a:t>mplement a structured approach such as grid search &amp; random search to explore the hyperparameter space.</a:t>
            </a:r>
          </a:p>
          <a:p>
            <a:pPr algn="l">
              <a:lnSpc>
                <a:spcPts val="3359"/>
              </a:lnSpc>
              <a:spcBef>
                <a:spcPct val="0"/>
              </a:spcBef>
            </a:pPr>
          </a:p>
        </p:txBody>
      </p:sp>
      <p:sp>
        <p:nvSpPr>
          <p:cNvPr name="TextBox 10" id="10"/>
          <p:cNvSpPr txBox="true"/>
          <p:nvPr/>
        </p:nvSpPr>
        <p:spPr>
          <a:xfrm rot="0">
            <a:off x="4471584" y="4733281"/>
            <a:ext cx="4714959" cy="2804795"/>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Hyper Parameters</a:t>
            </a:r>
          </a:p>
          <a:p>
            <a:pPr algn="l" marL="518160" indent="-259080" lvl="1">
              <a:lnSpc>
                <a:spcPts val="3359"/>
              </a:lnSpc>
              <a:buFont typeface="Arial"/>
              <a:buChar char="•"/>
            </a:pPr>
            <a:r>
              <a:rPr lang="en-US" sz="2400">
                <a:solidFill>
                  <a:srgbClr val="FFFFFF"/>
                </a:solidFill>
                <a:latin typeface="Poppins"/>
                <a:ea typeface="Poppins"/>
                <a:cs typeface="Poppins"/>
                <a:sym typeface="Poppins"/>
              </a:rPr>
              <a:t>Learning Rate</a:t>
            </a:r>
          </a:p>
          <a:p>
            <a:pPr algn="l" marL="518160" indent="-259080" lvl="1">
              <a:lnSpc>
                <a:spcPts val="3359"/>
              </a:lnSpc>
              <a:buFont typeface="Arial"/>
              <a:buChar char="•"/>
            </a:pPr>
            <a:r>
              <a:rPr lang="en-US" sz="2400">
                <a:solidFill>
                  <a:srgbClr val="FFFFFF"/>
                </a:solidFill>
                <a:latin typeface="Poppins"/>
                <a:ea typeface="Poppins"/>
                <a:cs typeface="Poppins"/>
                <a:sym typeface="Poppins"/>
              </a:rPr>
              <a:t>Gamma (Discount Factor)</a:t>
            </a:r>
          </a:p>
          <a:p>
            <a:pPr algn="l" marL="518160" indent="-259080" lvl="1">
              <a:lnSpc>
                <a:spcPts val="3359"/>
              </a:lnSpc>
              <a:buFont typeface="Arial"/>
              <a:buChar char="•"/>
            </a:pPr>
            <a:r>
              <a:rPr lang="en-US" sz="2400">
                <a:solidFill>
                  <a:srgbClr val="FFFFFF"/>
                </a:solidFill>
                <a:latin typeface="Poppins"/>
                <a:ea typeface="Poppins"/>
                <a:cs typeface="Poppins"/>
                <a:sym typeface="Poppins"/>
              </a:rPr>
              <a:t>Batch Size</a:t>
            </a:r>
          </a:p>
          <a:p>
            <a:pPr algn="l" marL="518160" indent="-259080" lvl="1">
              <a:lnSpc>
                <a:spcPts val="3359"/>
              </a:lnSpc>
              <a:buFont typeface="Arial"/>
              <a:buChar char="•"/>
            </a:pPr>
            <a:r>
              <a:rPr lang="en-US" sz="2400">
                <a:solidFill>
                  <a:srgbClr val="FFFFFF"/>
                </a:solidFill>
                <a:latin typeface="Poppins"/>
                <a:ea typeface="Poppins"/>
                <a:cs typeface="Poppins"/>
                <a:sym typeface="Poppins"/>
              </a:rPr>
              <a:t>Intermediate Size</a:t>
            </a:r>
          </a:p>
          <a:p>
            <a:pPr algn="l">
              <a:lnSpc>
                <a:spcPts val="4480"/>
              </a:lnSpc>
              <a:spcBef>
                <a:spcPct val="0"/>
              </a:spcBef>
            </a:pPr>
          </a:p>
        </p:txBody>
      </p:sp>
      <p:sp>
        <p:nvSpPr>
          <p:cNvPr name="TextBox 11" id="11"/>
          <p:cNvSpPr txBox="true"/>
          <p:nvPr/>
        </p:nvSpPr>
        <p:spPr>
          <a:xfrm rot="0">
            <a:off x="9532796" y="4733281"/>
            <a:ext cx="5435829" cy="1833880"/>
          </a:xfrm>
          <a:prstGeom prst="rect">
            <a:avLst/>
          </a:prstGeom>
        </p:spPr>
        <p:txBody>
          <a:bodyPr anchor="t" rtlCol="false" tIns="0" lIns="0" bIns="0" rIns="0">
            <a:spAutoFit/>
          </a:bodyPr>
          <a:lstStyle/>
          <a:p>
            <a:pPr algn="l">
              <a:lnSpc>
                <a:spcPts val="4480"/>
              </a:lnSpc>
            </a:pPr>
            <a:r>
              <a:rPr lang="en-US" sz="3200">
                <a:solidFill>
                  <a:srgbClr val="FFFFFF"/>
                </a:solidFill>
                <a:latin typeface="Poppins Bold"/>
                <a:ea typeface="Poppins Bold"/>
                <a:cs typeface="Poppins Bold"/>
                <a:sym typeface="Poppins Bold"/>
              </a:rPr>
              <a:t>Criteria Used</a:t>
            </a:r>
          </a:p>
          <a:p>
            <a:pPr algn="l" marL="518160" indent="-259080" lvl="1">
              <a:lnSpc>
                <a:spcPts val="3359"/>
              </a:lnSpc>
              <a:buFont typeface="Arial"/>
              <a:buChar char="•"/>
            </a:pPr>
            <a:r>
              <a:rPr lang="en-US" sz="2400">
                <a:solidFill>
                  <a:srgbClr val="FFFFFF"/>
                </a:solidFill>
                <a:latin typeface="Poppins"/>
                <a:ea typeface="Poppins"/>
                <a:cs typeface="Poppins"/>
                <a:sym typeface="Poppins"/>
              </a:rPr>
              <a:t>Gradient Magnitude</a:t>
            </a:r>
          </a:p>
          <a:p>
            <a:pPr algn="l" marL="518160" indent="-259080" lvl="1">
              <a:lnSpc>
                <a:spcPts val="3359"/>
              </a:lnSpc>
              <a:buFont typeface="Arial"/>
              <a:buChar char="•"/>
            </a:pPr>
            <a:r>
              <a:rPr lang="en-US" sz="2400">
                <a:solidFill>
                  <a:srgbClr val="FFFFFF"/>
                </a:solidFill>
                <a:latin typeface="Poppins"/>
                <a:ea typeface="Poppins"/>
                <a:cs typeface="Poppins"/>
                <a:sym typeface="Poppins"/>
              </a:rPr>
              <a:t>Standard Deviation of return</a:t>
            </a:r>
          </a:p>
          <a:p>
            <a:pPr algn="l">
              <a:lnSpc>
                <a:spcPts val="3359"/>
              </a:lnSpc>
              <a:spcBef>
                <a:spcPct val="0"/>
              </a:spcBef>
            </a:pPr>
          </a:p>
        </p:txBody>
      </p:sp>
      <p:sp>
        <p:nvSpPr>
          <p:cNvPr name="TextBox 12" id="12"/>
          <p:cNvSpPr txBox="true"/>
          <p:nvPr/>
        </p:nvSpPr>
        <p:spPr>
          <a:xfrm rot="0">
            <a:off x="3472522" y="7471401"/>
            <a:ext cx="11342955" cy="12630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In reinforcement learning, Its hard to determine a good model between the best model. Due to the randomness of the environment. However, a good model should average around -100 return</a:t>
            </a:r>
          </a:p>
        </p:txBody>
      </p:sp>
      <p:grpSp>
        <p:nvGrpSpPr>
          <p:cNvPr name="Group 13" id="13"/>
          <p:cNvGrpSpPr/>
          <p:nvPr/>
        </p:nvGrpSpPr>
        <p:grpSpPr>
          <a:xfrm rot="0">
            <a:off x="945139" y="354987"/>
            <a:ext cx="989158" cy="9891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30</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4295426"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THANK</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5832154" y="5373304"/>
            <a:ext cx="241033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YOU</a:t>
            </a:r>
          </a:p>
        </p:txBody>
      </p:sp>
      <p:grpSp>
        <p:nvGrpSpPr>
          <p:cNvPr name="Group 9" id="9"/>
          <p:cNvGrpSpPr/>
          <p:nvPr/>
        </p:nvGrpSpPr>
        <p:grpSpPr>
          <a:xfrm rot="0">
            <a:off x="876366" y="685532"/>
            <a:ext cx="1606925" cy="16069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020109" y="2605709"/>
            <a:ext cx="5077990" cy="50779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5" id="15"/>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6" id="16"/>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7" id="17"/>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234028" y="1026383"/>
            <a:ext cx="891600" cy="991897"/>
          </a:xfrm>
          <a:prstGeom prst="rect">
            <a:avLst/>
          </a:prstGeom>
        </p:spPr>
        <p:txBody>
          <a:bodyPr anchor="t" rtlCol="false" tIns="0" lIns="0" bIns="0" rIns="0">
            <a:spAutoFit/>
          </a:bodyPr>
          <a:lstStyle/>
          <a:p>
            <a:pPr algn="ctr">
              <a:lnSpc>
                <a:spcPts val="6990"/>
              </a:lnSpc>
            </a:pPr>
            <a:r>
              <a:rPr lang="en-US" sz="6990">
                <a:solidFill>
                  <a:srgbClr val="F6F3F8"/>
                </a:solidFill>
                <a:latin typeface="Childos Arabic Semi-Bold"/>
                <a:ea typeface="Childos Arabic Semi-Bold"/>
                <a:cs typeface="Childos Arabic Semi-Bold"/>
                <a:sym typeface="Childos Arabic Semi-Bold"/>
              </a:rPr>
              <a:t>31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3410" y="1626524"/>
            <a:ext cx="15263552" cy="15263552"/>
          </a:xfrm>
          <a:custGeom>
            <a:avLst/>
            <a:gdLst/>
            <a:ahLst/>
            <a:cxnLst/>
            <a:rect r="r" b="b" t="t" l="l"/>
            <a:pathLst>
              <a:path h="15263552" w="15263552">
                <a:moveTo>
                  <a:pt x="0" y="0"/>
                </a:moveTo>
                <a:lnTo>
                  <a:pt x="15263552" y="0"/>
                </a:lnTo>
                <a:lnTo>
                  <a:pt x="15263552" y="15263552"/>
                </a:lnTo>
                <a:lnTo>
                  <a:pt x="0" y="15263552"/>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24422" y="6131190"/>
            <a:ext cx="5310171" cy="3514368"/>
          </a:xfrm>
          <a:custGeom>
            <a:avLst/>
            <a:gdLst/>
            <a:ahLst/>
            <a:cxnLst/>
            <a:rect r="r" b="b" t="t" l="l"/>
            <a:pathLst>
              <a:path h="3514368" w="5310171">
                <a:moveTo>
                  <a:pt x="0" y="0"/>
                </a:moveTo>
                <a:lnTo>
                  <a:pt x="5310172" y="0"/>
                </a:lnTo>
                <a:lnTo>
                  <a:pt x="5310172" y="3514368"/>
                </a:lnTo>
                <a:lnTo>
                  <a:pt x="0" y="3514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175187" y="3783531"/>
            <a:ext cx="7875381" cy="3454913"/>
          </a:xfrm>
          <a:prstGeom prst="rect">
            <a:avLst/>
          </a:prstGeom>
        </p:spPr>
        <p:txBody>
          <a:bodyPr anchor="t" rtlCol="false" tIns="0" lIns="0" bIns="0" rIns="0">
            <a:spAutoFit/>
          </a:bodyPr>
          <a:lstStyle/>
          <a:p>
            <a:pPr algn="l" marL="1051239" indent="-525620" lvl="1">
              <a:lnSpc>
                <a:spcPts val="6816"/>
              </a:lnSpc>
              <a:buFont typeface="Arial"/>
              <a:buChar char="•"/>
            </a:pPr>
            <a:r>
              <a:rPr lang="en-US" sz="4869">
                <a:solidFill>
                  <a:srgbClr val="000000"/>
                </a:solidFill>
                <a:latin typeface="Poppins"/>
                <a:ea typeface="Poppins"/>
                <a:cs typeface="Poppins"/>
                <a:sym typeface="Poppins"/>
              </a:rPr>
              <a:t>Dataset Exploration</a:t>
            </a:r>
          </a:p>
          <a:p>
            <a:pPr algn="l" marL="1051239" indent="-525620" lvl="1">
              <a:lnSpc>
                <a:spcPts val="6816"/>
              </a:lnSpc>
              <a:buFont typeface="Arial"/>
              <a:buChar char="•"/>
            </a:pPr>
            <a:r>
              <a:rPr lang="en-US" sz="4869">
                <a:solidFill>
                  <a:srgbClr val="000000"/>
                </a:solidFill>
                <a:latin typeface="Poppins"/>
                <a:ea typeface="Poppins"/>
                <a:cs typeface="Poppins"/>
                <a:sym typeface="Poppins"/>
              </a:rPr>
              <a:t>Dataset Processing</a:t>
            </a:r>
          </a:p>
          <a:p>
            <a:pPr algn="l" marL="1051239" indent="-525620" lvl="1">
              <a:lnSpc>
                <a:spcPts val="6816"/>
              </a:lnSpc>
              <a:buFont typeface="Arial"/>
              <a:buChar char="•"/>
            </a:pPr>
            <a:r>
              <a:rPr lang="en-US" sz="4869">
                <a:solidFill>
                  <a:srgbClr val="000000"/>
                </a:solidFill>
                <a:latin typeface="Poppins"/>
                <a:ea typeface="Poppins"/>
                <a:cs typeface="Poppins"/>
                <a:sym typeface="Poppins"/>
              </a:rPr>
              <a:t>Model Selection</a:t>
            </a:r>
          </a:p>
          <a:p>
            <a:pPr algn="l" marL="1051239" indent="-525620" lvl="1">
              <a:lnSpc>
                <a:spcPts val="6816"/>
              </a:lnSpc>
              <a:spcBef>
                <a:spcPct val="0"/>
              </a:spcBef>
              <a:buFont typeface="Arial"/>
              <a:buChar char="•"/>
            </a:pPr>
            <a:r>
              <a:rPr lang="en-US" sz="4869">
                <a:solidFill>
                  <a:srgbClr val="000000"/>
                </a:solidFill>
                <a:latin typeface="Poppins"/>
                <a:ea typeface="Poppins"/>
                <a:cs typeface="Poppins"/>
                <a:sym typeface="Poppins"/>
              </a:rPr>
              <a:t>Model Improvement</a:t>
            </a:r>
          </a:p>
        </p:txBody>
      </p:sp>
      <p:pic>
        <p:nvPicPr>
          <p:cNvPr name="Picture 6" id="6"/>
          <p:cNvPicPr>
            <a:picLocks noChangeAspect="true"/>
          </p:cNvPicPr>
          <p:nvPr/>
        </p:nvPicPr>
        <p:blipFill>
          <a:blip r:embed="rId8"/>
          <a:srcRect l="0" t="0" r="0" b="0"/>
          <a:stretch>
            <a:fillRect/>
          </a:stretch>
        </p:blipFill>
        <p:spPr>
          <a:xfrm flipH="true" flipV="false" rot="0">
            <a:off x="646058" y="3150064"/>
            <a:ext cx="2767463" cy="1328382"/>
          </a:xfrm>
          <a:prstGeom prst="rect">
            <a:avLst/>
          </a:prstGeom>
        </p:spPr>
      </p:pic>
      <p:pic>
        <p:nvPicPr>
          <p:cNvPr name="Picture 7" id="7"/>
          <p:cNvPicPr>
            <a:picLocks noChangeAspect="true"/>
          </p:cNvPicPr>
          <p:nvPr/>
        </p:nvPicPr>
        <p:blipFill>
          <a:blip r:embed="rId8"/>
          <a:srcRect l="0" t="0" r="0" b="0"/>
          <a:stretch>
            <a:fillRect/>
          </a:stretch>
        </p:blipFill>
        <p:spPr>
          <a:xfrm flipH="true" flipV="false" rot="0">
            <a:off x="5850863" y="6454037"/>
            <a:ext cx="2767463" cy="1328382"/>
          </a:xfrm>
          <a:prstGeom prst="rect">
            <a:avLst/>
          </a:prstGeom>
        </p:spPr>
      </p:pic>
      <p:grpSp>
        <p:nvGrpSpPr>
          <p:cNvPr name="Group 8" id="8"/>
          <p:cNvGrpSpPr/>
          <p:nvPr/>
        </p:nvGrpSpPr>
        <p:grpSpPr>
          <a:xfrm rot="0">
            <a:off x="945139" y="354987"/>
            <a:ext cx="989158" cy="9891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4.</a:t>
            </a:r>
          </a:p>
        </p:txBody>
      </p:sp>
      <p:grpSp>
        <p:nvGrpSpPr>
          <p:cNvPr name="Group 12" id="12"/>
          <p:cNvGrpSpPr/>
          <p:nvPr/>
        </p:nvGrpSpPr>
        <p:grpSpPr>
          <a:xfrm rot="0">
            <a:off x="6142564" y="211757"/>
            <a:ext cx="12145436" cy="1962678"/>
            <a:chOff x="0" y="0"/>
            <a:chExt cx="2894899" cy="467810"/>
          </a:xfrm>
        </p:grpSpPr>
        <p:sp>
          <p:nvSpPr>
            <p:cNvPr name="Freeform 13" id="13"/>
            <p:cNvSpPr/>
            <p:nvPr/>
          </p:nvSpPr>
          <p:spPr>
            <a:xfrm flipH="false" flipV="false" rot="0">
              <a:off x="0" y="0"/>
              <a:ext cx="2894899" cy="467810"/>
            </a:xfrm>
            <a:custGeom>
              <a:avLst/>
              <a:gdLst/>
              <a:ahLst/>
              <a:cxnLst/>
              <a:rect r="r" b="b" t="t" l="l"/>
              <a:pathLst>
                <a:path h="467810" w="2894899">
                  <a:moveTo>
                    <a:pt x="0" y="0"/>
                  </a:moveTo>
                  <a:lnTo>
                    <a:pt x="2894899" y="0"/>
                  </a:lnTo>
                  <a:lnTo>
                    <a:pt x="2894899"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4" id="14"/>
            <p:cNvSpPr txBox="true"/>
            <p:nvPr/>
          </p:nvSpPr>
          <p:spPr>
            <a:xfrm>
              <a:off x="0" y="-38100"/>
              <a:ext cx="2894899" cy="50591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458992" y="459574"/>
            <a:ext cx="11829008"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TABLE OF CONTENTS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8591732"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DATASET</a:t>
            </a:r>
          </a:p>
        </p:txBody>
      </p:sp>
      <p:sp>
        <p:nvSpPr>
          <p:cNvPr name="TextBox 9" id="9"/>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EXPLORATION</a:t>
            </a:r>
          </a:p>
        </p:txBody>
      </p:sp>
      <p:grpSp>
        <p:nvGrpSpPr>
          <p:cNvPr name="Group 10" id="10"/>
          <p:cNvGrpSpPr/>
          <p:nvPr/>
        </p:nvGrpSpPr>
        <p:grpSpPr>
          <a:xfrm rot="0">
            <a:off x="16764721" y="534121"/>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969956"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3056299"/>
            <a:ext cx="22247141" cy="6865839"/>
            <a:chOff x="0" y="0"/>
            <a:chExt cx="5302669" cy="1636492"/>
          </a:xfrm>
        </p:grpSpPr>
        <p:sp>
          <p:nvSpPr>
            <p:cNvPr name="Freeform 3" id="3"/>
            <p:cNvSpPr/>
            <p:nvPr/>
          </p:nvSpPr>
          <p:spPr>
            <a:xfrm flipH="false" flipV="false" rot="0">
              <a:off x="0" y="0"/>
              <a:ext cx="5302669" cy="1636492"/>
            </a:xfrm>
            <a:custGeom>
              <a:avLst/>
              <a:gdLst/>
              <a:ahLst/>
              <a:cxnLst/>
              <a:rect r="r" b="b" t="t" l="l"/>
              <a:pathLst>
                <a:path h="1636492" w="5302669">
                  <a:moveTo>
                    <a:pt x="0" y="0"/>
                  </a:moveTo>
                  <a:lnTo>
                    <a:pt x="5302669" y="0"/>
                  </a:lnTo>
                  <a:lnTo>
                    <a:pt x="5302669" y="1636492"/>
                  </a:lnTo>
                  <a:lnTo>
                    <a:pt x="0" y="1636492"/>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6745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84118" y="1595434"/>
            <a:ext cx="17871339" cy="17871339"/>
          </a:xfrm>
          <a:custGeom>
            <a:avLst/>
            <a:gdLst/>
            <a:ahLst/>
            <a:cxnLst/>
            <a:rect r="r" b="b" t="t" l="l"/>
            <a:pathLst>
              <a:path h="17871339" w="17871339">
                <a:moveTo>
                  <a:pt x="0" y="0"/>
                </a:moveTo>
                <a:lnTo>
                  <a:pt x="17871340" y="0"/>
                </a:lnTo>
                <a:lnTo>
                  <a:pt x="17871340"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541559"/>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065726" y="244492"/>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913093" y="6033874"/>
            <a:ext cx="5158791" cy="3346243"/>
          </a:xfrm>
          <a:custGeom>
            <a:avLst/>
            <a:gdLst/>
            <a:ahLst/>
            <a:cxnLst/>
            <a:rect r="r" b="b" t="t" l="l"/>
            <a:pathLst>
              <a:path h="3346243" w="5158791">
                <a:moveTo>
                  <a:pt x="0" y="0"/>
                </a:moveTo>
                <a:lnTo>
                  <a:pt x="5158791" y="0"/>
                </a:lnTo>
                <a:lnTo>
                  <a:pt x="5158791" y="3346242"/>
                </a:lnTo>
                <a:lnTo>
                  <a:pt x="0" y="3346242"/>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9" id="9"/>
          <p:cNvSpPr/>
          <p:nvPr/>
        </p:nvSpPr>
        <p:spPr>
          <a:xfrm flipH="false" flipV="false" rot="0">
            <a:off x="454681" y="6107737"/>
            <a:ext cx="6991972" cy="1380914"/>
          </a:xfrm>
          <a:custGeom>
            <a:avLst/>
            <a:gdLst/>
            <a:ahLst/>
            <a:cxnLst/>
            <a:rect r="r" b="b" t="t" l="l"/>
            <a:pathLst>
              <a:path h="1380914" w="6991972">
                <a:moveTo>
                  <a:pt x="0" y="0"/>
                </a:moveTo>
                <a:lnTo>
                  <a:pt x="6991972" y="0"/>
                </a:lnTo>
                <a:lnTo>
                  <a:pt x="6991972" y="1380915"/>
                </a:lnTo>
                <a:lnTo>
                  <a:pt x="0" y="1380915"/>
                </a:lnTo>
                <a:lnTo>
                  <a:pt x="0" y="0"/>
                </a:lnTo>
                <a:close/>
              </a:path>
            </a:pathLst>
          </a:custGeom>
          <a:blipFill>
            <a:blip r:embed="rId7"/>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0" id="10"/>
          <p:cNvSpPr/>
          <p:nvPr/>
        </p:nvSpPr>
        <p:spPr>
          <a:xfrm flipH="false" flipV="false" rot="0">
            <a:off x="454681" y="8094442"/>
            <a:ext cx="6991972" cy="1281862"/>
          </a:xfrm>
          <a:custGeom>
            <a:avLst/>
            <a:gdLst/>
            <a:ahLst/>
            <a:cxnLst/>
            <a:rect r="r" b="b" t="t" l="l"/>
            <a:pathLst>
              <a:path h="1281862" w="6991972">
                <a:moveTo>
                  <a:pt x="0" y="0"/>
                </a:moveTo>
                <a:lnTo>
                  <a:pt x="6991972" y="0"/>
                </a:lnTo>
                <a:lnTo>
                  <a:pt x="6991972" y="1281861"/>
                </a:lnTo>
                <a:lnTo>
                  <a:pt x="0" y="1281861"/>
                </a:lnTo>
                <a:lnTo>
                  <a:pt x="0" y="0"/>
                </a:lnTo>
                <a:close/>
              </a:path>
            </a:pathLst>
          </a:custGeom>
          <a:blipFill>
            <a:blip r:embed="rId8"/>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1" id="11"/>
          <p:cNvSpPr/>
          <p:nvPr/>
        </p:nvSpPr>
        <p:spPr>
          <a:xfrm flipH="false" flipV="false" rot="0">
            <a:off x="7760246" y="6033874"/>
            <a:ext cx="4839255" cy="3346243"/>
          </a:xfrm>
          <a:custGeom>
            <a:avLst/>
            <a:gdLst/>
            <a:ahLst/>
            <a:cxnLst/>
            <a:rect r="r" b="b" t="t" l="l"/>
            <a:pathLst>
              <a:path h="3346243" w="4839255">
                <a:moveTo>
                  <a:pt x="0" y="0"/>
                </a:moveTo>
                <a:lnTo>
                  <a:pt x="4839254" y="0"/>
                </a:lnTo>
                <a:lnTo>
                  <a:pt x="4839254" y="3346242"/>
                </a:lnTo>
                <a:lnTo>
                  <a:pt x="0" y="3346242"/>
                </a:lnTo>
                <a:lnTo>
                  <a:pt x="0" y="0"/>
                </a:lnTo>
                <a:close/>
              </a:path>
            </a:pathLst>
          </a:custGeom>
          <a:blipFill>
            <a:blip r:embed="rId9"/>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Freeform 12" id="12"/>
          <p:cNvSpPr/>
          <p:nvPr/>
        </p:nvSpPr>
        <p:spPr>
          <a:xfrm flipH="false" flipV="false" rot="0">
            <a:off x="15065726" y="3352341"/>
            <a:ext cx="1791159" cy="1791159"/>
          </a:xfrm>
          <a:custGeom>
            <a:avLst/>
            <a:gdLst/>
            <a:ahLst/>
            <a:cxnLst/>
            <a:rect r="r" b="b" t="t" l="l"/>
            <a:pathLst>
              <a:path h="1791159" w="1791159">
                <a:moveTo>
                  <a:pt x="0" y="0"/>
                </a:moveTo>
                <a:lnTo>
                  <a:pt x="1791158" y="0"/>
                </a:lnTo>
                <a:lnTo>
                  <a:pt x="1791158" y="1791159"/>
                </a:lnTo>
                <a:lnTo>
                  <a:pt x="0" y="1791159"/>
                </a:lnTo>
                <a:lnTo>
                  <a:pt x="0" y="0"/>
                </a:lnTo>
                <a:close/>
              </a:path>
            </a:pathLst>
          </a:custGeom>
          <a:blipFill>
            <a:blip r:embed="rId10"/>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13" id="13"/>
          <p:cNvSpPr txBox="true"/>
          <p:nvPr/>
        </p:nvSpPr>
        <p:spPr>
          <a:xfrm rot="0">
            <a:off x="4310818" y="1033118"/>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DATA INFORMATION</a:t>
            </a:r>
          </a:p>
        </p:txBody>
      </p:sp>
      <p:sp>
        <p:nvSpPr>
          <p:cNvPr name="TextBox 14" id="14"/>
          <p:cNvSpPr txBox="true"/>
          <p:nvPr/>
        </p:nvSpPr>
        <p:spPr>
          <a:xfrm rot="0">
            <a:off x="1933191" y="3086846"/>
            <a:ext cx="3390998" cy="1010285"/>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Poppins Bold"/>
                <a:ea typeface="Poppins Bold"/>
                <a:cs typeface="Poppins Bold"/>
                <a:sym typeface="Poppins Bold"/>
              </a:rPr>
              <a:t>Dataset</a:t>
            </a:r>
          </a:p>
        </p:txBody>
      </p:sp>
      <p:sp>
        <p:nvSpPr>
          <p:cNvPr name="TextBox 15" id="15"/>
          <p:cNvSpPr txBox="true"/>
          <p:nvPr/>
        </p:nvSpPr>
        <p:spPr>
          <a:xfrm rot="0">
            <a:off x="2364282" y="4181246"/>
            <a:ext cx="5761203"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a:ea typeface="Poppins"/>
                <a:cs typeface="Poppins"/>
                <a:sym typeface="Poppins"/>
              </a:rPr>
              <a:t>Images (99040, 28, 28)</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Labels (-1 | 26)</a:t>
            </a:r>
          </a:p>
        </p:txBody>
      </p:sp>
      <p:sp>
        <p:nvSpPr>
          <p:cNvPr name="TextBox 16" id="16"/>
          <p:cNvSpPr txBox="true"/>
          <p:nvPr/>
        </p:nvSpPr>
        <p:spPr>
          <a:xfrm rot="0">
            <a:off x="2586566" y="5609059"/>
            <a:ext cx="2728201"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Raw Images</a:t>
            </a:r>
          </a:p>
        </p:txBody>
      </p:sp>
      <p:sp>
        <p:nvSpPr>
          <p:cNvPr name="TextBox 17" id="17"/>
          <p:cNvSpPr txBox="true"/>
          <p:nvPr/>
        </p:nvSpPr>
        <p:spPr>
          <a:xfrm rot="0">
            <a:off x="2072211" y="7612477"/>
            <a:ext cx="3756912"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Average Pixel Images</a:t>
            </a:r>
          </a:p>
        </p:txBody>
      </p:sp>
      <p:sp>
        <p:nvSpPr>
          <p:cNvPr name="TextBox 18" id="18"/>
          <p:cNvSpPr txBox="true"/>
          <p:nvPr/>
        </p:nvSpPr>
        <p:spPr>
          <a:xfrm rot="0">
            <a:off x="8125484" y="5613718"/>
            <a:ext cx="3756912"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t-SNE Distribution</a:t>
            </a:r>
          </a:p>
        </p:txBody>
      </p:sp>
      <p:sp>
        <p:nvSpPr>
          <p:cNvPr name="TextBox 19" id="19"/>
          <p:cNvSpPr txBox="true"/>
          <p:nvPr/>
        </p:nvSpPr>
        <p:spPr>
          <a:xfrm rot="0">
            <a:off x="13761907" y="5613718"/>
            <a:ext cx="3756912"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Count of Labels</a:t>
            </a:r>
          </a:p>
        </p:txBody>
      </p:sp>
      <p:sp>
        <p:nvSpPr>
          <p:cNvPr name="TextBox 20" id="20"/>
          <p:cNvSpPr txBox="true"/>
          <p:nvPr/>
        </p:nvSpPr>
        <p:spPr>
          <a:xfrm rot="0">
            <a:off x="12123819" y="3817870"/>
            <a:ext cx="2941907" cy="843915"/>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Poppins"/>
                <a:ea typeface="Poppins"/>
                <a:cs typeface="Poppins"/>
                <a:sym typeface="Poppins"/>
              </a:rPr>
              <a:t>Label (-1) Was just a blank Image</a:t>
            </a:r>
          </a:p>
        </p:txBody>
      </p:sp>
      <p:grpSp>
        <p:nvGrpSpPr>
          <p:cNvPr name="Group 21" id="21"/>
          <p:cNvGrpSpPr/>
          <p:nvPr/>
        </p:nvGrpSpPr>
        <p:grpSpPr>
          <a:xfrm rot="0">
            <a:off x="945139" y="354987"/>
            <a:ext cx="989158" cy="98915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8591732"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DATASET</a:t>
            </a:r>
          </a:p>
        </p:txBody>
      </p:sp>
      <p:sp>
        <p:nvSpPr>
          <p:cNvPr name="TextBox 9" id="9"/>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PROCESSING</a:t>
            </a:r>
          </a:p>
        </p:txBody>
      </p:sp>
      <p:grpSp>
        <p:nvGrpSpPr>
          <p:cNvPr name="Group 10" id="10"/>
          <p:cNvGrpSpPr/>
          <p:nvPr/>
        </p:nvGrpSpPr>
        <p:grpSpPr>
          <a:xfrm rot="0">
            <a:off x="16764721" y="534121"/>
            <a:ext cx="989158" cy="989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6969956"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979570" y="2484904"/>
            <a:ext cx="22247141" cy="7437234"/>
            <a:chOff x="0" y="0"/>
            <a:chExt cx="5302669" cy="1772686"/>
          </a:xfrm>
        </p:grpSpPr>
        <p:sp>
          <p:nvSpPr>
            <p:cNvPr name="Freeform 3" id="3"/>
            <p:cNvSpPr/>
            <p:nvPr/>
          </p:nvSpPr>
          <p:spPr>
            <a:xfrm flipH="false" flipV="false" rot="0">
              <a:off x="0" y="0"/>
              <a:ext cx="5302669" cy="1772686"/>
            </a:xfrm>
            <a:custGeom>
              <a:avLst/>
              <a:gdLst/>
              <a:ahLst/>
              <a:cxnLst/>
              <a:rect r="r" b="b" t="t" l="l"/>
              <a:pathLst>
                <a:path h="1772686" w="5302669">
                  <a:moveTo>
                    <a:pt x="0" y="0"/>
                  </a:moveTo>
                  <a:lnTo>
                    <a:pt x="5302669" y="0"/>
                  </a:lnTo>
                  <a:lnTo>
                    <a:pt x="5302669" y="1772686"/>
                  </a:lnTo>
                  <a:lnTo>
                    <a:pt x="0" y="1772686"/>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81078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892558" y="159543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95626" y="206661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5065726" y="244492"/>
            <a:ext cx="2701885" cy="2701885"/>
          </a:xfrm>
          <a:custGeom>
            <a:avLst/>
            <a:gdLst/>
            <a:ahLst/>
            <a:cxnLst/>
            <a:rect r="r" b="b" t="t" l="l"/>
            <a:pathLst>
              <a:path h="2701885" w="2701885">
                <a:moveTo>
                  <a:pt x="0" y="0"/>
                </a:moveTo>
                <a:lnTo>
                  <a:pt x="2701885" y="0"/>
                </a:lnTo>
                <a:lnTo>
                  <a:pt x="2701885" y="2701885"/>
                </a:lnTo>
                <a:lnTo>
                  <a:pt x="0" y="2701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91878" y="7199677"/>
            <a:ext cx="15704244" cy="2296746"/>
          </a:xfrm>
          <a:custGeom>
            <a:avLst/>
            <a:gdLst/>
            <a:ahLst/>
            <a:cxnLst/>
            <a:rect r="r" b="b" t="t" l="l"/>
            <a:pathLst>
              <a:path h="2296746" w="15704244">
                <a:moveTo>
                  <a:pt x="0" y="0"/>
                </a:moveTo>
                <a:lnTo>
                  <a:pt x="15704244" y="0"/>
                </a:lnTo>
                <a:lnTo>
                  <a:pt x="15704244" y="2296745"/>
                </a:lnTo>
                <a:lnTo>
                  <a:pt x="0" y="2296745"/>
                </a:lnTo>
                <a:lnTo>
                  <a:pt x="0" y="0"/>
                </a:lnTo>
                <a:close/>
              </a:path>
            </a:pathLst>
          </a:custGeom>
          <a:blipFill>
            <a:blip r:embed="rId6"/>
            <a:stretch>
              <a:fillRect l="0" t="0" r="0" b="0"/>
            </a:stretch>
          </a:blipFill>
          <a:ln w="38100" cap="sq">
            <a:gradFill>
              <a:gsLst>
                <a:gs pos="0">
                  <a:srgbClr val="3428BA">
                    <a:alpha val="100000"/>
                  </a:srgbClr>
                </a:gs>
                <a:gs pos="100000">
                  <a:srgbClr val="5FA2DB">
                    <a:alpha val="100000"/>
                  </a:srgbClr>
                </a:gs>
              </a:gsLst>
              <a:lin ang="0"/>
            </a:gradFill>
            <a:prstDash val="lgDash"/>
            <a:miter/>
          </a:ln>
        </p:spPr>
      </p:sp>
      <p:sp>
        <p:nvSpPr>
          <p:cNvPr name="TextBox 9" id="9"/>
          <p:cNvSpPr txBox="true"/>
          <p:nvPr/>
        </p:nvSpPr>
        <p:spPr>
          <a:xfrm rot="0">
            <a:off x="4310818" y="558176"/>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DATA PROCESSING</a:t>
            </a:r>
          </a:p>
        </p:txBody>
      </p:sp>
      <p:sp>
        <p:nvSpPr>
          <p:cNvPr name="TextBox 10" id="10"/>
          <p:cNvSpPr txBox="true"/>
          <p:nvPr/>
        </p:nvSpPr>
        <p:spPr>
          <a:xfrm rot="0">
            <a:off x="5764408" y="2550522"/>
            <a:ext cx="6759184" cy="868680"/>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Poppins Bold"/>
                <a:ea typeface="Poppins Bold"/>
                <a:cs typeface="Poppins Bold"/>
                <a:sym typeface="Poppins Bold"/>
              </a:rPr>
              <a:t>Data Augmentation</a:t>
            </a:r>
          </a:p>
        </p:txBody>
      </p:sp>
      <p:sp>
        <p:nvSpPr>
          <p:cNvPr name="TextBox 11" id="11"/>
          <p:cNvSpPr txBox="true"/>
          <p:nvPr/>
        </p:nvSpPr>
        <p:spPr>
          <a:xfrm rot="0">
            <a:off x="2615071" y="3498259"/>
            <a:ext cx="5436859" cy="2343150"/>
          </a:xfrm>
          <a:prstGeom prst="rect">
            <a:avLst/>
          </a:prstGeom>
        </p:spPr>
        <p:txBody>
          <a:bodyPr anchor="t" rtlCol="false" tIns="0" lIns="0" bIns="0" rIns="0">
            <a:spAutoFit/>
          </a:bodyPr>
          <a:lstStyle/>
          <a:p>
            <a:pPr algn="l">
              <a:lnSpc>
                <a:spcPts val="5040"/>
              </a:lnSpc>
            </a:pPr>
            <a:r>
              <a:rPr lang="en-US" sz="3600">
                <a:solidFill>
                  <a:srgbClr val="FFFFFF"/>
                </a:solidFill>
                <a:latin typeface="Poppins Bold"/>
                <a:ea typeface="Poppins Bold"/>
                <a:cs typeface="Poppins Bold"/>
                <a:sym typeface="Poppins Bold"/>
              </a:rPr>
              <a:t>Gaussian Noise</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A ty</a:t>
            </a:r>
            <a:r>
              <a:rPr lang="en-US" sz="2400">
                <a:solidFill>
                  <a:srgbClr val="FFFFFF"/>
                </a:solidFill>
                <a:latin typeface="Poppins"/>
                <a:ea typeface="Poppins"/>
                <a:cs typeface="Poppins"/>
                <a:sym typeface="Poppins"/>
              </a:rPr>
              <a:t>pe of statistical noise that has a probability density function (PDF) equal to that of the normal distribution</a:t>
            </a:r>
          </a:p>
        </p:txBody>
      </p:sp>
      <p:sp>
        <p:nvSpPr>
          <p:cNvPr name="TextBox 12" id="12"/>
          <p:cNvSpPr txBox="true"/>
          <p:nvPr/>
        </p:nvSpPr>
        <p:spPr>
          <a:xfrm rot="0">
            <a:off x="10799759" y="3498259"/>
            <a:ext cx="5436859" cy="2343150"/>
          </a:xfrm>
          <a:prstGeom prst="rect">
            <a:avLst/>
          </a:prstGeom>
        </p:spPr>
        <p:txBody>
          <a:bodyPr anchor="t" rtlCol="false" tIns="0" lIns="0" bIns="0" rIns="0">
            <a:spAutoFit/>
          </a:bodyPr>
          <a:lstStyle/>
          <a:p>
            <a:pPr algn="l">
              <a:lnSpc>
                <a:spcPts val="5040"/>
              </a:lnSpc>
            </a:pPr>
            <a:r>
              <a:rPr lang="en-US" sz="3600">
                <a:solidFill>
                  <a:srgbClr val="FFFFFF"/>
                </a:solidFill>
                <a:latin typeface="Poppins Bold"/>
                <a:ea typeface="Poppins Bold"/>
                <a:cs typeface="Poppins Bold"/>
                <a:sym typeface="Poppins Bold"/>
              </a:rPr>
              <a:t>Salt &amp; Pepper Noise</a:t>
            </a:r>
          </a:p>
          <a:p>
            <a:pPr algn="l" marL="518160" indent="-259080" lvl="1">
              <a:lnSpc>
                <a:spcPts val="3359"/>
              </a:lnSpc>
              <a:spcBef>
                <a:spcPct val="0"/>
              </a:spcBef>
              <a:buFont typeface="Arial"/>
              <a:buChar char="•"/>
            </a:pPr>
            <a:r>
              <a:rPr lang="en-US" sz="2400">
                <a:solidFill>
                  <a:srgbClr val="FFFFFF"/>
                </a:solidFill>
                <a:latin typeface="Poppins"/>
                <a:ea typeface="Poppins"/>
                <a:cs typeface="Poppins"/>
                <a:sym typeface="Poppins"/>
              </a:rPr>
              <a:t>It presents itself as randomly scattered white (salt) and black (pepper) pixels. It represents a type of impulsive nois</a:t>
            </a:r>
            <a:r>
              <a:rPr lang="en-US" sz="2400">
                <a:solidFill>
                  <a:srgbClr val="FFFFFF"/>
                </a:solidFill>
                <a:latin typeface="Poppins Bold"/>
                <a:ea typeface="Poppins Bold"/>
                <a:cs typeface="Poppins Bold"/>
                <a:sym typeface="Poppins Bold"/>
              </a:rPr>
              <a:t>e</a:t>
            </a:r>
          </a:p>
        </p:txBody>
      </p:sp>
      <p:sp>
        <p:nvSpPr>
          <p:cNvPr name="TextBox 13" id="13"/>
          <p:cNvSpPr txBox="true"/>
          <p:nvPr/>
        </p:nvSpPr>
        <p:spPr>
          <a:xfrm rot="0">
            <a:off x="2615071" y="6136846"/>
            <a:ext cx="5436859" cy="843915"/>
          </a:xfrm>
          <a:prstGeom prst="rect">
            <a:avLst/>
          </a:prstGeom>
        </p:spPr>
        <p:txBody>
          <a:bodyPr anchor="t" rtlCol="false" tIns="0" lIns="0" bIns="0" rIns="0">
            <a:spAutoFit/>
          </a:bodyPr>
          <a:lstStyle/>
          <a:p>
            <a:pPr algn="ctr">
              <a:lnSpc>
                <a:spcPts val="3359"/>
              </a:lnSpc>
            </a:pPr>
            <a:r>
              <a:rPr lang="en-US" sz="2400">
                <a:solidFill>
                  <a:srgbClr val="FFFFFF"/>
                </a:solidFill>
                <a:latin typeface="Poppins"/>
                <a:ea typeface="Poppins"/>
                <a:cs typeface="Poppins"/>
                <a:sym typeface="Poppins"/>
              </a:rPr>
              <a:t>Mean (μ) = 0</a:t>
            </a:r>
          </a:p>
          <a:p>
            <a:pPr algn="ctr">
              <a:lnSpc>
                <a:spcPts val="3359"/>
              </a:lnSpc>
              <a:spcBef>
                <a:spcPct val="0"/>
              </a:spcBef>
            </a:pPr>
            <a:r>
              <a:rPr lang="en-US" sz="2400">
                <a:solidFill>
                  <a:srgbClr val="FFFFFF"/>
                </a:solidFill>
                <a:latin typeface="Poppins"/>
                <a:ea typeface="Poppins"/>
                <a:cs typeface="Poppins"/>
                <a:sym typeface="Poppins"/>
              </a:rPr>
              <a:t>Standard Deviation (σ)</a:t>
            </a:r>
          </a:p>
        </p:txBody>
      </p:sp>
      <p:sp>
        <p:nvSpPr>
          <p:cNvPr name="TextBox 14" id="14"/>
          <p:cNvSpPr txBox="true"/>
          <p:nvPr/>
        </p:nvSpPr>
        <p:spPr>
          <a:xfrm rot="0">
            <a:off x="10799759" y="6431959"/>
            <a:ext cx="5436859" cy="42481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a:ea typeface="Poppins"/>
                <a:cs typeface="Poppins"/>
                <a:sym typeface="Poppins"/>
              </a:rPr>
              <a:t>Density = Area Affected</a:t>
            </a:r>
          </a:p>
        </p:txBody>
      </p:sp>
      <p:grpSp>
        <p:nvGrpSpPr>
          <p:cNvPr name="Group 15" id="15"/>
          <p:cNvGrpSpPr/>
          <p:nvPr/>
        </p:nvGrpSpPr>
        <p:grpSpPr>
          <a:xfrm rot="0">
            <a:off x="945139" y="354987"/>
            <a:ext cx="989158" cy="98915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50374" y="553661"/>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50568" y="4966054"/>
            <a:ext cx="28524471" cy="166516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01962" y="3405662"/>
            <a:ext cx="8591732" cy="1625706"/>
          </a:xfrm>
          <a:prstGeom prst="rect">
            <a:avLst/>
          </a:prstGeom>
        </p:spPr>
        <p:txBody>
          <a:bodyPr anchor="t" rtlCol="false" tIns="0" lIns="0" bIns="0" rIns="0">
            <a:spAutoFit/>
          </a:bodyPr>
          <a:lstStyle/>
          <a:p>
            <a:pPr algn="l">
              <a:lnSpc>
                <a:spcPts val="12685"/>
              </a:lnSpc>
            </a:pPr>
            <a:r>
              <a:rPr lang="en-US" sz="11428">
                <a:solidFill>
                  <a:srgbClr val="3428BA"/>
                </a:solidFill>
                <a:latin typeface="Anton"/>
                <a:ea typeface="Anton"/>
                <a:cs typeface="Anton"/>
                <a:sym typeface="Anton"/>
              </a:rPr>
              <a:t>MODEL</a:t>
            </a:r>
          </a:p>
        </p:txBody>
      </p:sp>
      <p:grpSp>
        <p:nvGrpSpPr>
          <p:cNvPr name="Group 9" id="9"/>
          <p:cNvGrpSpPr/>
          <p:nvPr/>
        </p:nvGrpSpPr>
        <p:grpSpPr>
          <a:xfrm rot="0">
            <a:off x="16764721" y="534121"/>
            <a:ext cx="989158" cy="98915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969956" y="732795"/>
            <a:ext cx="578688" cy="639435"/>
          </a:xfrm>
          <a:prstGeom prst="rect">
            <a:avLst/>
          </a:prstGeom>
        </p:spPr>
        <p:txBody>
          <a:bodyPr anchor="t" rtlCol="false" tIns="0" lIns="0" bIns="0" rIns="0">
            <a:spAutoFit/>
          </a:bodyPr>
          <a:lstStyle/>
          <a:p>
            <a:pPr algn="ctr">
              <a:lnSpc>
                <a:spcPts val="4537"/>
              </a:lnSpc>
            </a:pPr>
            <a:r>
              <a:rPr lang="en-US" sz="4537">
                <a:solidFill>
                  <a:srgbClr val="F6F3F8"/>
                </a:solidFill>
                <a:latin typeface="Childos Arabic Semi-Bold"/>
                <a:ea typeface="Childos Arabic Semi-Bold"/>
                <a:cs typeface="Childos Arabic Semi-Bold"/>
                <a:sym typeface="Childos Arabic Semi-Bold"/>
              </a:rPr>
              <a:t>9.</a:t>
            </a:r>
          </a:p>
        </p:txBody>
      </p:sp>
      <p:sp>
        <p:nvSpPr>
          <p:cNvPr name="TextBox 13" id="13"/>
          <p:cNvSpPr txBox="true"/>
          <p:nvPr/>
        </p:nvSpPr>
        <p:spPr>
          <a:xfrm rot="0">
            <a:off x="10243726" y="5070829"/>
            <a:ext cx="8591732" cy="1625706"/>
          </a:xfrm>
          <a:prstGeom prst="rect">
            <a:avLst/>
          </a:prstGeom>
        </p:spPr>
        <p:txBody>
          <a:bodyPr anchor="t" rtlCol="false" tIns="0" lIns="0" bIns="0" rIns="0">
            <a:spAutoFit/>
          </a:bodyPr>
          <a:lstStyle/>
          <a:p>
            <a:pPr algn="l">
              <a:lnSpc>
                <a:spcPts val="12685"/>
              </a:lnSpc>
            </a:pPr>
            <a:r>
              <a:rPr lang="en-US" sz="11428">
                <a:solidFill>
                  <a:srgbClr val="FFFFFF"/>
                </a:solidFill>
                <a:latin typeface="Anton"/>
                <a:ea typeface="Anton"/>
                <a:cs typeface="Anton"/>
                <a:sym typeface="Anton"/>
              </a:rPr>
              <a:t>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DAGM2kbkls0</dc:identifier>
  <dcterms:modified xsi:type="dcterms:W3CDTF">2011-08-01T06:04:30Z</dcterms:modified>
  <cp:revision>1</cp:revision>
  <dc:title>Genrative A</dc:title>
</cp:coreProperties>
</file>